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Default Extension="png" ContentType="image/png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06119" y="1291893"/>
            <a:ext cx="8282305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08797"/>
            <a:ext cx="8255000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5137" y="2225489"/>
            <a:ext cx="8260080" cy="3087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35" b="1">
                <a:latin typeface="Georgia"/>
                <a:cs typeface="Georgia"/>
              </a:rPr>
              <a:t>Clicker</a:t>
            </a:r>
            <a:r>
              <a:rPr dirty="0" sz="2050" spc="45" b="1">
                <a:latin typeface="Georgia"/>
                <a:cs typeface="Georgia"/>
              </a:rPr>
              <a:t> </a:t>
            </a:r>
            <a:r>
              <a:rPr dirty="0" sz="2050" spc="-70" b="1">
                <a:latin typeface="Georgia"/>
                <a:cs typeface="Georgia"/>
              </a:rPr>
              <a:t>Questions</a:t>
            </a:r>
            <a:endParaRPr sz="205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252851" y="3858926"/>
            <a:ext cx="3187065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3970">
              <a:lnSpc>
                <a:spcPct val="100000"/>
              </a:lnSpc>
              <a:spcBef>
                <a:spcPts val="114"/>
              </a:spcBef>
            </a:pPr>
            <a:r>
              <a:rPr dirty="0" sz="2050" spc="-105" b="0" i="1">
                <a:latin typeface="Bookman Old Style"/>
                <a:cs typeface="Bookman Old Style"/>
              </a:rPr>
              <a:t>Modern</a:t>
            </a:r>
            <a:r>
              <a:rPr dirty="0" sz="2050" spc="-35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 marL="12700" marR="5080">
              <a:lnSpc>
                <a:spcPct val="101200"/>
              </a:lnSpc>
            </a:pPr>
            <a:r>
              <a:rPr dirty="0" sz="2050">
                <a:latin typeface="Times New Roman"/>
                <a:cs typeface="Times New Roman"/>
              </a:rPr>
              <a:t>Chapter</a:t>
            </a:r>
            <a:r>
              <a:rPr dirty="0" sz="2050" spc="13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6:</a:t>
            </a:r>
            <a:r>
              <a:rPr dirty="0" sz="2050" spc="355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“Unbound</a:t>
            </a:r>
            <a:r>
              <a:rPr dirty="0" sz="2050" spc="13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States” </a:t>
            </a:r>
            <a:r>
              <a:rPr dirty="0" sz="2050">
                <a:latin typeface="Times New Roman"/>
                <a:cs typeface="Times New Roman"/>
              </a:rPr>
              <a:t>Cambridge</a:t>
            </a:r>
            <a:r>
              <a:rPr dirty="0" sz="2050" spc="-6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University</a:t>
            </a:r>
            <a:r>
              <a:rPr dirty="0" sz="2050" spc="-6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Press felderbooks.com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35"/>
              </a:spcBef>
            </a:pPr>
            <a:endParaRPr sz="2050">
              <a:latin typeface="Times New Roman"/>
              <a:cs typeface="Times New Roman"/>
            </a:endParaRPr>
          </a:p>
          <a:p>
            <a:pPr marL="279400">
              <a:lnSpc>
                <a:spcPct val="100000"/>
              </a:lnSpc>
            </a:pPr>
            <a:r>
              <a:rPr dirty="0" sz="1400">
                <a:latin typeface="Georgia"/>
                <a:cs typeface="Georgia"/>
              </a:rPr>
              <a:t>by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Gary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Felder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Kenny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Felder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9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Let</a:t>
            </a:r>
            <a:r>
              <a:rPr dirty="0" spc="90"/>
              <a:t> </a:t>
            </a:r>
            <a:r>
              <a:rPr dirty="0" spc="-85" b="0" i="1">
                <a:latin typeface="Bookman Old Style"/>
                <a:cs typeface="Bookman Old Style"/>
              </a:rPr>
              <a:t>u</a:t>
            </a:r>
            <a:r>
              <a:rPr dirty="0" spc="-85"/>
              <a:t>(</a:t>
            </a:r>
            <a:r>
              <a:rPr dirty="0" spc="-85" b="0" i="1">
                <a:latin typeface="Bookman Old Style"/>
                <a:cs typeface="Bookman Old Style"/>
              </a:rPr>
              <a:t>x,</a:t>
            </a:r>
            <a:r>
              <a:rPr dirty="0" spc="-100" b="0" i="1">
                <a:latin typeface="Bookman Old Style"/>
                <a:cs typeface="Bookman Old Style"/>
              </a:rPr>
              <a:t> </a:t>
            </a:r>
            <a:r>
              <a:rPr dirty="0" b="0" i="1">
                <a:latin typeface="Bookman Old Style"/>
                <a:cs typeface="Bookman Old Style"/>
              </a:rPr>
              <a:t>t</a:t>
            </a:r>
            <a:r>
              <a:rPr dirty="0"/>
              <a:t>)</a:t>
            </a:r>
            <a:r>
              <a:rPr dirty="0" spc="250"/>
              <a:t> </a:t>
            </a:r>
            <a:r>
              <a:rPr dirty="0"/>
              <a:t>be</a:t>
            </a:r>
            <a:r>
              <a:rPr dirty="0" spc="250"/>
              <a:t> </a:t>
            </a:r>
            <a:r>
              <a:rPr dirty="0"/>
              <a:t>the</a:t>
            </a:r>
            <a:r>
              <a:rPr dirty="0" spc="250"/>
              <a:t> </a:t>
            </a:r>
            <a:r>
              <a:rPr dirty="0"/>
              <a:t>temperature</a:t>
            </a:r>
            <a:r>
              <a:rPr dirty="0" spc="250"/>
              <a:t> </a:t>
            </a:r>
            <a:r>
              <a:rPr dirty="0"/>
              <a:t>along</a:t>
            </a:r>
            <a:r>
              <a:rPr dirty="0" spc="254"/>
              <a:t> </a:t>
            </a:r>
            <a:r>
              <a:rPr dirty="0"/>
              <a:t>a</a:t>
            </a:r>
            <a:r>
              <a:rPr dirty="0" spc="250"/>
              <a:t> </a:t>
            </a:r>
            <a:r>
              <a:rPr dirty="0"/>
              <a:t>rod.</a:t>
            </a:r>
            <a:r>
              <a:rPr dirty="0" spc="570"/>
              <a:t> </a:t>
            </a:r>
            <a:r>
              <a:rPr dirty="0"/>
              <a:t>If</a:t>
            </a:r>
            <a:r>
              <a:rPr dirty="0" spc="250"/>
              <a:t> </a:t>
            </a:r>
            <a:r>
              <a:rPr dirty="0"/>
              <a:t>the</a:t>
            </a:r>
            <a:r>
              <a:rPr dirty="0" spc="250"/>
              <a:t> </a:t>
            </a:r>
            <a:r>
              <a:rPr dirty="0"/>
              <a:t>temperature</a:t>
            </a:r>
            <a:r>
              <a:rPr dirty="0" spc="250"/>
              <a:t> </a:t>
            </a:r>
            <a:r>
              <a:rPr dirty="0" spc="-25"/>
              <a:t>is </a:t>
            </a:r>
            <a:r>
              <a:rPr dirty="0"/>
              <a:t>the</a:t>
            </a:r>
            <a:r>
              <a:rPr dirty="0" spc="260"/>
              <a:t> </a:t>
            </a:r>
            <a:r>
              <a:rPr dirty="0"/>
              <a:t>same</a:t>
            </a:r>
            <a:r>
              <a:rPr dirty="0" spc="254"/>
              <a:t> </a:t>
            </a:r>
            <a:r>
              <a:rPr dirty="0" spc="-10"/>
              <a:t>everywhere</a:t>
            </a:r>
            <a:r>
              <a:rPr dirty="0" spc="260"/>
              <a:t> </a:t>
            </a:r>
            <a:r>
              <a:rPr dirty="0"/>
              <a:t>on</a:t>
            </a:r>
            <a:r>
              <a:rPr dirty="0" spc="254"/>
              <a:t> </a:t>
            </a:r>
            <a:r>
              <a:rPr dirty="0"/>
              <a:t>the</a:t>
            </a:r>
            <a:r>
              <a:rPr dirty="0" spc="260"/>
              <a:t> </a:t>
            </a:r>
            <a:r>
              <a:rPr dirty="0"/>
              <a:t>rod,</a:t>
            </a:r>
            <a:r>
              <a:rPr dirty="0" spc="290"/>
              <a:t> </a:t>
            </a:r>
            <a:r>
              <a:rPr dirty="0"/>
              <a:t>and</a:t>
            </a:r>
            <a:r>
              <a:rPr dirty="0" spc="260"/>
              <a:t> </a:t>
            </a:r>
            <a:r>
              <a:rPr dirty="0"/>
              <a:t>it’s</a:t>
            </a:r>
            <a:r>
              <a:rPr dirty="0" spc="254"/>
              <a:t> </a:t>
            </a:r>
            <a:r>
              <a:rPr dirty="0"/>
              <a:t>steadily</a:t>
            </a:r>
            <a:r>
              <a:rPr dirty="0" spc="260"/>
              <a:t> </a:t>
            </a:r>
            <a:r>
              <a:rPr dirty="0"/>
              <a:t>getting</a:t>
            </a:r>
            <a:r>
              <a:rPr dirty="0" spc="254"/>
              <a:t> </a:t>
            </a:r>
            <a:r>
              <a:rPr dirty="0" spc="-10"/>
              <a:t>hotter </a:t>
            </a:r>
            <a:r>
              <a:rPr dirty="0"/>
              <a:t>all</a:t>
            </a:r>
            <a:r>
              <a:rPr dirty="0" spc="170"/>
              <a:t> </a:t>
            </a:r>
            <a:r>
              <a:rPr dirty="0"/>
              <a:t>over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rod</a:t>
            </a:r>
            <a:r>
              <a:rPr dirty="0" spc="180"/>
              <a:t> </a:t>
            </a:r>
            <a:r>
              <a:rPr dirty="0" spc="120"/>
              <a:t>at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80"/>
              <a:t> </a:t>
            </a:r>
            <a:r>
              <a:rPr dirty="0"/>
              <a:t>same</a:t>
            </a:r>
            <a:r>
              <a:rPr dirty="0" spc="180"/>
              <a:t> </a:t>
            </a:r>
            <a:r>
              <a:rPr dirty="0"/>
              <a:t>rate,</a:t>
            </a:r>
            <a:r>
              <a:rPr dirty="0" spc="204"/>
              <a:t> </a:t>
            </a:r>
            <a:r>
              <a:rPr dirty="0"/>
              <a:t>which</a:t>
            </a:r>
            <a:r>
              <a:rPr dirty="0" spc="180"/>
              <a:t> </a:t>
            </a:r>
            <a:r>
              <a:rPr dirty="0"/>
              <a:t>of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 spc="-50"/>
              <a:t>following</a:t>
            </a:r>
            <a:r>
              <a:rPr dirty="0" spc="180"/>
              <a:t> </a:t>
            </a:r>
            <a:r>
              <a:rPr dirty="0"/>
              <a:t>is</a:t>
            </a:r>
            <a:r>
              <a:rPr dirty="0" spc="180"/>
              <a:t> </a:t>
            </a:r>
            <a:r>
              <a:rPr dirty="0" spc="-10"/>
              <a:t>true?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818414"/>
            <a:ext cx="531939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∂u/∂x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15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∂u/∂t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∂u/∂x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∂u/∂t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∂u/∂x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15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∂u/∂t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There’s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enough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information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tell.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905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Let</a:t>
            </a:r>
            <a:r>
              <a:rPr dirty="0" spc="90"/>
              <a:t> </a:t>
            </a:r>
            <a:r>
              <a:rPr dirty="0" spc="-85" b="0" i="1">
                <a:latin typeface="Bookman Old Style"/>
                <a:cs typeface="Bookman Old Style"/>
              </a:rPr>
              <a:t>u</a:t>
            </a:r>
            <a:r>
              <a:rPr dirty="0" spc="-85"/>
              <a:t>(</a:t>
            </a:r>
            <a:r>
              <a:rPr dirty="0" spc="-85" b="0" i="1">
                <a:latin typeface="Bookman Old Style"/>
                <a:cs typeface="Bookman Old Style"/>
              </a:rPr>
              <a:t>x,</a:t>
            </a:r>
            <a:r>
              <a:rPr dirty="0" spc="-100" b="0" i="1">
                <a:latin typeface="Bookman Old Style"/>
                <a:cs typeface="Bookman Old Style"/>
              </a:rPr>
              <a:t> </a:t>
            </a:r>
            <a:r>
              <a:rPr dirty="0" b="0" i="1">
                <a:latin typeface="Bookman Old Style"/>
                <a:cs typeface="Bookman Old Style"/>
              </a:rPr>
              <a:t>t</a:t>
            </a:r>
            <a:r>
              <a:rPr dirty="0"/>
              <a:t>)</a:t>
            </a:r>
            <a:r>
              <a:rPr dirty="0" spc="250"/>
              <a:t> </a:t>
            </a:r>
            <a:r>
              <a:rPr dirty="0"/>
              <a:t>be</a:t>
            </a:r>
            <a:r>
              <a:rPr dirty="0" spc="250"/>
              <a:t> </a:t>
            </a:r>
            <a:r>
              <a:rPr dirty="0"/>
              <a:t>the</a:t>
            </a:r>
            <a:r>
              <a:rPr dirty="0" spc="250"/>
              <a:t> </a:t>
            </a:r>
            <a:r>
              <a:rPr dirty="0"/>
              <a:t>temperature</a:t>
            </a:r>
            <a:r>
              <a:rPr dirty="0" spc="250"/>
              <a:t> </a:t>
            </a:r>
            <a:r>
              <a:rPr dirty="0"/>
              <a:t>along</a:t>
            </a:r>
            <a:r>
              <a:rPr dirty="0" spc="254"/>
              <a:t> </a:t>
            </a:r>
            <a:r>
              <a:rPr dirty="0"/>
              <a:t>a</a:t>
            </a:r>
            <a:r>
              <a:rPr dirty="0" spc="250"/>
              <a:t> </a:t>
            </a:r>
            <a:r>
              <a:rPr dirty="0"/>
              <a:t>rod.</a:t>
            </a:r>
            <a:r>
              <a:rPr dirty="0" spc="570"/>
              <a:t> </a:t>
            </a:r>
            <a:r>
              <a:rPr dirty="0"/>
              <a:t>If</a:t>
            </a:r>
            <a:r>
              <a:rPr dirty="0" spc="250"/>
              <a:t> </a:t>
            </a:r>
            <a:r>
              <a:rPr dirty="0"/>
              <a:t>the</a:t>
            </a:r>
            <a:r>
              <a:rPr dirty="0" spc="250"/>
              <a:t> </a:t>
            </a:r>
            <a:r>
              <a:rPr dirty="0"/>
              <a:t>temperature</a:t>
            </a:r>
            <a:r>
              <a:rPr dirty="0" spc="250"/>
              <a:t> </a:t>
            </a:r>
            <a:r>
              <a:rPr dirty="0" spc="-25"/>
              <a:t>is </a:t>
            </a:r>
            <a:r>
              <a:rPr dirty="0"/>
              <a:t>the</a:t>
            </a:r>
            <a:r>
              <a:rPr dirty="0" spc="260"/>
              <a:t> </a:t>
            </a:r>
            <a:r>
              <a:rPr dirty="0"/>
              <a:t>same</a:t>
            </a:r>
            <a:r>
              <a:rPr dirty="0" spc="254"/>
              <a:t> </a:t>
            </a:r>
            <a:r>
              <a:rPr dirty="0" spc="-10"/>
              <a:t>everywhere</a:t>
            </a:r>
            <a:r>
              <a:rPr dirty="0" spc="260"/>
              <a:t> </a:t>
            </a:r>
            <a:r>
              <a:rPr dirty="0"/>
              <a:t>on</a:t>
            </a:r>
            <a:r>
              <a:rPr dirty="0" spc="254"/>
              <a:t> </a:t>
            </a:r>
            <a:r>
              <a:rPr dirty="0"/>
              <a:t>the</a:t>
            </a:r>
            <a:r>
              <a:rPr dirty="0" spc="260"/>
              <a:t> </a:t>
            </a:r>
            <a:r>
              <a:rPr dirty="0"/>
              <a:t>rod,</a:t>
            </a:r>
            <a:r>
              <a:rPr dirty="0" spc="290"/>
              <a:t> </a:t>
            </a:r>
            <a:r>
              <a:rPr dirty="0"/>
              <a:t>and</a:t>
            </a:r>
            <a:r>
              <a:rPr dirty="0" spc="260"/>
              <a:t> </a:t>
            </a:r>
            <a:r>
              <a:rPr dirty="0"/>
              <a:t>it’s</a:t>
            </a:r>
            <a:r>
              <a:rPr dirty="0" spc="254"/>
              <a:t> </a:t>
            </a:r>
            <a:r>
              <a:rPr dirty="0"/>
              <a:t>steadily</a:t>
            </a:r>
            <a:r>
              <a:rPr dirty="0" spc="260"/>
              <a:t> </a:t>
            </a:r>
            <a:r>
              <a:rPr dirty="0"/>
              <a:t>getting</a:t>
            </a:r>
            <a:r>
              <a:rPr dirty="0" spc="254"/>
              <a:t> </a:t>
            </a:r>
            <a:r>
              <a:rPr dirty="0" spc="-10"/>
              <a:t>hotter </a:t>
            </a:r>
            <a:r>
              <a:rPr dirty="0"/>
              <a:t>all</a:t>
            </a:r>
            <a:r>
              <a:rPr dirty="0" spc="170"/>
              <a:t> </a:t>
            </a:r>
            <a:r>
              <a:rPr dirty="0"/>
              <a:t>over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rod</a:t>
            </a:r>
            <a:r>
              <a:rPr dirty="0" spc="180"/>
              <a:t> </a:t>
            </a:r>
            <a:r>
              <a:rPr dirty="0" spc="120"/>
              <a:t>at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80"/>
              <a:t> </a:t>
            </a:r>
            <a:r>
              <a:rPr dirty="0"/>
              <a:t>same</a:t>
            </a:r>
            <a:r>
              <a:rPr dirty="0" spc="180"/>
              <a:t> </a:t>
            </a:r>
            <a:r>
              <a:rPr dirty="0"/>
              <a:t>rate,</a:t>
            </a:r>
            <a:r>
              <a:rPr dirty="0" spc="204"/>
              <a:t> </a:t>
            </a:r>
            <a:r>
              <a:rPr dirty="0"/>
              <a:t>which</a:t>
            </a:r>
            <a:r>
              <a:rPr dirty="0" spc="180"/>
              <a:t> </a:t>
            </a:r>
            <a:r>
              <a:rPr dirty="0"/>
              <a:t>of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 spc="-50"/>
              <a:t>following</a:t>
            </a:r>
            <a:r>
              <a:rPr dirty="0" spc="180"/>
              <a:t> </a:t>
            </a:r>
            <a:r>
              <a:rPr dirty="0"/>
              <a:t>is</a:t>
            </a:r>
            <a:r>
              <a:rPr dirty="0" spc="180"/>
              <a:t> </a:t>
            </a:r>
            <a:r>
              <a:rPr dirty="0" spc="-10"/>
              <a:t>true?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818414"/>
            <a:ext cx="532638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∂u/∂x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15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∂u/∂t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∂u/∂x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∂u/∂t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∂u/∂x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15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∂u/∂t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There’s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enough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information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tell.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2810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-65"/>
              <a:t> </a:t>
            </a:r>
            <a:r>
              <a:rPr dirty="0" spc="350" b="0" i="1">
                <a:latin typeface="Bookman Old Style"/>
                <a:cs typeface="Bookman Old Style"/>
              </a:rPr>
              <a:t>f</a:t>
            </a:r>
            <a:r>
              <a:rPr dirty="0" spc="-470" b="0" i="1">
                <a:latin typeface="Bookman Old Style"/>
                <a:cs typeface="Bookman Old Style"/>
              </a:rPr>
              <a:t> </a:t>
            </a:r>
            <a:r>
              <a:rPr dirty="0"/>
              <a:t>(</a:t>
            </a:r>
            <a:r>
              <a:rPr dirty="0" b="0" i="1">
                <a:latin typeface="Bookman Old Style"/>
                <a:cs typeface="Bookman Old Style"/>
              </a:rPr>
              <a:t>x,</a:t>
            </a:r>
            <a:r>
              <a:rPr dirty="0" spc="-320" b="0" i="1">
                <a:latin typeface="Bookman Old Style"/>
                <a:cs typeface="Bookman Old Style"/>
              </a:rPr>
              <a:t> </a:t>
            </a:r>
            <a:r>
              <a:rPr dirty="0" b="0" i="1">
                <a:latin typeface="Bookman Old Style"/>
                <a:cs typeface="Bookman Old Style"/>
              </a:rPr>
              <a:t>t</a:t>
            </a:r>
            <a:r>
              <a:rPr dirty="0"/>
              <a:t>)</a:t>
            </a:r>
            <a:r>
              <a:rPr dirty="0" spc="35"/>
              <a:t> </a:t>
            </a:r>
            <a:r>
              <a:rPr dirty="0" spc="385"/>
              <a:t>=</a:t>
            </a:r>
            <a:r>
              <a:rPr dirty="0" spc="35"/>
              <a:t> </a:t>
            </a:r>
            <a:r>
              <a:rPr dirty="0" spc="-25"/>
              <a:t>2</a:t>
            </a:r>
            <a:r>
              <a:rPr dirty="0" spc="-25" b="0" i="1">
                <a:latin typeface="Bookman Old Style"/>
                <a:cs typeface="Bookman Old Style"/>
              </a:rPr>
              <a:t>x</a:t>
            </a:r>
            <a:r>
              <a:rPr dirty="0" baseline="24390" sz="3075" spc="-37"/>
              <a:t>2</a:t>
            </a:r>
            <a:r>
              <a:rPr dirty="0" baseline="24390" sz="3075" spc="-112"/>
              <a:t> </a:t>
            </a:r>
            <a:r>
              <a:rPr dirty="0" sz="2450"/>
              <a:t>sin(3</a:t>
            </a:r>
            <a:r>
              <a:rPr dirty="0" sz="2450" b="0" i="1">
                <a:latin typeface="Bookman Old Style"/>
                <a:cs typeface="Bookman Old Style"/>
              </a:rPr>
              <a:t>t</a:t>
            </a:r>
            <a:r>
              <a:rPr dirty="0" sz="2450"/>
              <a:t>),</a:t>
            </a:r>
            <a:r>
              <a:rPr dirty="0" sz="2450" spc="10"/>
              <a:t> </a:t>
            </a:r>
            <a:r>
              <a:rPr dirty="0" sz="2450" spc="-25"/>
              <a:t>which</a:t>
            </a:r>
            <a:r>
              <a:rPr dirty="0" sz="2450" spc="-10"/>
              <a:t> </a:t>
            </a:r>
            <a:r>
              <a:rPr dirty="0" sz="2450" spc="-50"/>
              <a:t>of</a:t>
            </a:r>
            <a:r>
              <a:rPr dirty="0" sz="2450" spc="-15"/>
              <a:t> </a:t>
            </a:r>
            <a:r>
              <a:rPr dirty="0" sz="2450"/>
              <a:t>the</a:t>
            </a:r>
            <a:r>
              <a:rPr dirty="0" sz="2450" spc="-10"/>
              <a:t> </a:t>
            </a:r>
            <a:r>
              <a:rPr dirty="0" sz="2450" spc="-75"/>
              <a:t>following</a:t>
            </a:r>
            <a:r>
              <a:rPr dirty="0" sz="2450" spc="-15"/>
              <a:t> </a:t>
            </a:r>
            <a:r>
              <a:rPr dirty="0" sz="2450"/>
              <a:t>is</a:t>
            </a:r>
            <a:r>
              <a:rPr dirty="0" sz="2450" spc="-5"/>
              <a:t> </a:t>
            </a:r>
            <a:r>
              <a:rPr dirty="0" sz="2450" spc="125" b="0" i="1">
                <a:latin typeface="Bookman Old Style"/>
                <a:cs typeface="Bookman Old Style"/>
              </a:rPr>
              <a:t>∂f/∂x</a:t>
            </a:r>
            <a:r>
              <a:rPr dirty="0" sz="2450" spc="125"/>
              <a:t>?</a:t>
            </a:r>
            <a:r>
              <a:rPr dirty="0" sz="2450" spc="300"/>
              <a:t> </a:t>
            </a:r>
            <a:r>
              <a:rPr dirty="0" sz="2450" spc="-10"/>
              <a:t>(Choose 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106821"/>
            <a:ext cx="183197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12115" algn="l"/>
              </a:tabLst>
            </a:pPr>
            <a:r>
              <a:rPr dirty="0" sz="2450" spc="-25">
                <a:latin typeface="Times New Roman"/>
                <a:cs typeface="Times New Roman"/>
              </a:rPr>
              <a:t>4</a:t>
            </a:r>
            <a:r>
              <a:rPr dirty="0" sz="2450" spc="-25" b="0" i="1">
                <a:latin typeface="Bookman Old Style"/>
                <a:cs typeface="Bookman Old Style"/>
              </a:rPr>
              <a:t>x</a:t>
            </a:r>
            <a:endParaRPr sz="2450">
              <a:latin typeface="Bookman Old Style"/>
              <a:cs typeface="Bookman Old Style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 spc="-30">
                <a:latin typeface="Times New Roman"/>
                <a:cs typeface="Times New Roman"/>
              </a:rPr>
              <a:t>4</a:t>
            </a:r>
            <a:r>
              <a:rPr dirty="0" sz="2450" spc="-30" b="0" i="1">
                <a:latin typeface="Bookman Old Style"/>
                <a:cs typeface="Bookman Old Style"/>
              </a:rPr>
              <a:t>x</a:t>
            </a:r>
            <a:r>
              <a:rPr dirty="0" sz="2450" spc="-310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sin(3</a:t>
            </a:r>
            <a:r>
              <a:rPr dirty="0" sz="2450" spc="-10" b="0" i="1">
                <a:latin typeface="Bookman Old Style"/>
                <a:cs typeface="Bookman Old Style"/>
              </a:rPr>
              <a:t>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 spc="-25">
                <a:latin typeface="Times New Roman"/>
                <a:cs typeface="Times New Roman"/>
              </a:rPr>
              <a:t>6</a:t>
            </a:r>
            <a:r>
              <a:rPr dirty="0" sz="2450" spc="-25" b="0" i="1">
                <a:latin typeface="Bookman Old Style"/>
                <a:cs typeface="Bookman Old Style"/>
              </a:rPr>
              <a:t>x</a:t>
            </a:r>
            <a:r>
              <a:rPr dirty="0" baseline="24390" sz="3075" spc="-37">
                <a:latin typeface="Times New Roman"/>
                <a:cs typeface="Times New Roman"/>
              </a:rPr>
              <a:t>2</a:t>
            </a:r>
            <a:r>
              <a:rPr dirty="0" baseline="24390" sz="3075" spc="-157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cos(3</a:t>
            </a:r>
            <a:r>
              <a:rPr dirty="0" sz="2450" spc="-10" b="0" i="1">
                <a:latin typeface="Bookman Old Style"/>
                <a:cs typeface="Bookman Old Style"/>
              </a:rPr>
              <a:t>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 spc="-55">
                <a:latin typeface="Times New Roman"/>
                <a:cs typeface="Times New Roman"/>
              </a:rPr>
              <a:t>12</a:t>
            </a:r>
            <a:r>
              <a:rPr dirty="0" sz="2450" spc="-55" b="0" i="1">
                <a:latin typeface="Bookman Old Style"/>
                <a:cs typeface="Bookman Old Style"/>
              </a:rPr>
              <a:t>x</a:t>
            </a:r>
            <a:r>
              <a:rPr dirty="0" sz="2450" spc="-305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cos(3</a:t>
            </a:r>
            <a:r>
              <a:rPr dirty="0" sz="2450" spc="-10" b="0" i="1">
                <a:latin typeface="Bookman Old Style"/>
                <a:cs typeface="Bookman Old Style"/>
              </a:rPr>
              <a:t>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2810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-65"/>
              <a:t> </a:t>
            </a:r>
            <a:r>
              <a:rPr dirty="0" spc="350" b="0" i="1">
                <a:latin typeface="Bookman Old Style"/>
                <a:cs typeface="Bookman Old Style"/>
              </a:rPr>
              <a:t>f</a:t>
            </a:r>
            <a:r>
              <a:rPr dirty="0" spc="-470" b="0" i="1">
                <a:latin typeface="Bookman Old Style"/>
                <a:cs typeface="Bookman Old Style"/>
              </a:rPr>
              <a:t> </a:t>
            </a:r>
            <a:r>
              <a:rPr dirty="0"/>
              <a:t>(</a:t>
            </a:r>
            <a:r>
              <a:rPr dirty="0" b="0" i="1">
                <a:latin typeface="Bookman Old Style"/>
                <a:cs typeface="Bookman Old Style"/>
              </a:rPr>
              <a:t>x,</a:t>
            </a:r>
            <a:r>
              <a:rPr dirty="0" spc="-320" b="0" i="1">
                <a:latin typeface="Bookman Old Style"/>
                <a:cs typeface="Bookman Old Style"/>
              </a:rPr>
              <a:t> </a:t>
            </a:r>
            <a:r>
              <a:rPr dirty="0" b="0" i="1">
                <a:latin typeface="Bookman Old Style"/>
                <a:cs typeface="Bookman Old Style"/>
              </a:rPr>
              <a:t>t</a:t>
            </a:r>
            <a:r>
              <a:rPr dirty="0"/>
              <a:t>)</a:t>
            </a:r>
            <a:r>
              <a:rPr dirty="0" spc="35"/>
              <a:t> </a:t>
            </a:r>
            <a:r>
              <a:rPr dirty="0" spc="385"/>
              <a:t>=</a:t>
            </a:r>
            <a:r>
              <a:rPr dirty="0" spc="35"/>
              <a:t> </a:t>
            </a:r>
            <a:r>
              <a:rPr dirty="0" spc="-25"/>
              <a:t>2</a:t>
            </a:r>
            <a:r>
              <a:rPr dirty="0" spc="-25" b="0" i="1">
                <a:latin typeface="Bookman Old Style"/>
                <a:cs typeface="Bookman Old Style"/>
              </a:rPr>
              <a:t>x</a:t>
            </a:r>
            <a:r>
              <a:rPr dirty="0" baseline="24390" sz="3075" spc="-37"/>
              <a:t>2</a:t>
            </a:r>
            <a:r>
              <a:rPr dirty="0" baseline="24390" sz="3075" spc="-112"/>
              <a:t> </a:t>
            </a:r>
            <a:r>
              <a:rPr dirty="0" sz="2450"/>
              <a:t>sin(3</a:t>
            </a:r>
            <a:r>
              <a:rPr dirty="0" sz="2450" b="0" i="1">
                <a:latin typeface="Bookman Old Style"/>
                <a:cs typeface="Bookman Old Style"/>
              </a:rPr>
              <a:t>t</a:t>
            </a:r>
            <a:r>
              <a:rPr dirty="0" sz="2450"/>
              <a:t>),</a:t>
            </a:r>
            <a:r>
              <a:rPr dirty="0" sz="2450" spc="10"/>
              <a:t> </a:t>
            </a:r>
            <a:r>
              <a:rPr dirty="0" sz="2450" spc="-25"/>
              <a:t>which</a:t>
            </a:r>
            <a:r>
              <a:rPr dirty="0" sz="2450" spc="-10"/>
              <a:t> </a:t>
            </a:r>
            <a:r>
              <a:rPr dirty="0" sz="2450" spc="-50"/>
              <a:t>of</a:t>
            </a:r>
            <a:r>
              <a:rPr dirty="0" sz="2450" spc="-15"/>
              <a:t> </a:t>
            </a:r>
            <a:r>
              <a:rPr dirty="0" sz="2450"/>
              <a:t>the</a:t>
            </a:r>
            <a:r>
              <a:rPr dirty="0" sz="2450" spc="-10"/>
              <a:t> </a:t>
            </a:r>
            <a:r>
              <a:rPr dirty="0" sz="2450" spc="-75"/>
              <a:t>following</a:t>
            </a:r>
            <a:r>
              <a:rPr dirty="0" sz="2450" spc="-15"/>
              <a:t> </a:t>
            </a:r>
            <a:r>
              <a:rPr dirty="0" sz="2450"/>
              <a:t>is</a:t>
            </a:r>
            <a:r>
              <a:rPr dirty="0" sz="2450" spc="-5"/>
              <a:t> </a:t>
            </a:r>
            <a:r>
              <a:rPr dirty="0" sz="2450" spc="125" b="0" i="1">
                <a:latin typeface="Bookman Old Style"/>
                <a:cs typeface="Bookman Old Style"/>
              </a:rPr>
              <a:t>∂f/∂x</a:t>
            </a:r>
            <a:r>
              <a:rPr dirty="0" sz="2450" spc="125"/>
              <a:t>?</a:t>
            </a:r>
            <a:r>
              <a:rPr dirty="0" sz="2450" spc="300"/>
              <a:t> </a:t>
            </a:r>
            <a:r>
              <a:rPr dirty="0" sz="2450" spc="-10"/>
              <a:t>(Choose 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2106821"/>
            <a:ext cx="189674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248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24815" algn="l"/>
              </a:tabLst>
            </a:pPr>
            <a:r>
              <a:rPr dirty="0" sz="2450" spc="-25">
                <a:latin typeface="Times New Roman"/>
                <a:cs typeface="Times New Roman"/>
              </a:rPr>
              <a:t>4</a:t>
            </a:r>
            <a:r>
              <a:rPr dirty="0" sz="2450" spc="-25" b="0" i="1">
                <a:latin typeface="Bookman Old Style"/>
                <a:cs typeface="Bookman Old Style"/>
              </a:rPr>
              <a:t>x</a:t>
            </a:r>
            <a:endParaRPr sz="2450">
              <a:latin typeface="Bookman Old Style"/>
              <a:cs typeface="Bookman Old Style"/>
            </a:endParaRPr>
          </a:p>
          <a:p>
            <a:pPr marL="4248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 spc="-30">
                <a:latin typeface="Times New Roman"/>
                <a:cs typeface="Times New Roman"/>
              </a:rPr>
              <a:t>4</a:t>
            </a:r>
            <a:r>
              <a:rPr dirty="0" sz="2450" spc="-30" b="0" i="1">
                <a:latin typeface="Bookman Old Style"/>
                <a:cs typeface="Bookman Old Style"/>
              </a:rPr>
              <a:t>x</a:t>
            </a:r>
            <a:r>
              <a:rPr dirty="0" sz="2450" spc="-310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sin(3</a:t>
            </a:r>
            <a:r>
              <a:rPr dirty="0" sz="2450" spc="-10" b="0" i="1">
                <a:latin typeface="Bookman Old Style"/>
                <a:cs typeface="Bookman Old Style"/>
              </a:rPr>
              <a:t>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4248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 spc="-25">
                <a:latin typeface="Times New Roman"/>
                <a:cs typeface="Times New Roman"/>
              </a:rPr>
              <a:t>6</a:t>
            </a:r>
            <a:r>
              <a:rPr dirty="0" sz="2450" spc="-25" b="0" i="1">
                <a:latin typeface="Bookman Old Style"/>
                <a:cs typeface="Bookman Old Style"/>
              </a:rPr>
              <a:t>x</a:t>
            </a:r>
            <a:r>
              <a:rPr dirty="0" baseline="24390" sz="3075" spc="-37">
                <a:latin typeface="Times New Roman"/>
                <a:cs typeface="Times New Roman"/>
              </a:rPr>
              <a:t>2</a:t>
            </a:r>
            <a:r>
              <a:rPr dirty="0" baseline="24390" sz="3075" spc="-157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cos(3</a:t>
            </a:r>
            <a:r>
              <a:rPr dirty="0" sz="2450" spc="-10" b="0" i="1">
                <a:latin typeface="Bookman Old Style"/>
                <a:cs typeface="Bookman Old Style"/>
              </a:rPr>
              <a:t>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4248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 spc="-55">
                <a:latin typeface="Times New Roman"/>
                <a:cs typeface="Times New Roman"/>
              </a:rPr>
              <a:t>12</a:t>
            </a:r>
            <a:r>
              <a:rPr dirty="0" sz="2450" spc="-55" b="0" i="1">
                <a:latin typeface="Bookman Old Style"/>
                <a:cs typeface="Bookman Old Style"/>
              </a:rPr>
              <a:t>x</a:t>
            </a:r>
            <a:r>
              <a:rPr dirty="0" sz="2450" spc="-305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cos(3</a:t>
            </a:r>
            <a:r>
              <a:rPr dirty="0" sz="2450" spc="-10" b="0" i="1">
                <a:latin typeface="Bookman Old Style"/>
                <a:cs typeface="Bookman Old Style"/>
              </a:rPr>
              <a:t>t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43180">
              <a:lnSpc>
                <a:spcPct val="100000"/>
              </a:lnSpc>
              <a:spcBef>
                <a:spcPts val="1939"/>
              </a:spcBef>
              <a:tabLst>
                <a:tab pos="165227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286375" algn="l"/>
                <a:tab pos="5646420" algn="l"/>
              </a:tabLst>
            </a:pPr>
            <a:r>
              <a:rPr dirty="0" spc="75"/>
              <a:t>What</a:t>
            </a:r>
            <a:r>
              <a:rPr dirty="0" spc="315"/>
              <a:t> </a:t>
            </a:r>
            <a:r>
              <a:rPr dirty="0"/>
              <a:t>is</a:t>
            </a:r>
            <a:r>
              <a:rPr dirty="0" spc="325"/>
              <a:t> </a:t>
            </a:r>
            <a:r>
              <a:rPr dirty="0"/>
              <a:t>the</a:t>
            </a:r>
            <a:r>
              <a:rPr dirty="0" spc="325"/>
              <a:t> </a:t>
            </a:r>
            <a:r>
              <a:rPr dirty="0"/>
              <a:t>period</a:t>
            </a:r>
            <a:r>
              <a:rPr dirty="0" spc="325"/>
              <a:t> </a:t>
            </a:r>
            <a:r>
              <a:rPr dirty="0"/>
              <a:t>of</a:t>
            </a:r>
            <a:r>
              <a:rPr dirty="0" spc="325"/>
              <a:t> </a:t>
            </a:r>
            <a:r>
              <a:rPr dirty="0"/>
              <a:t>the</a:t>
            </a:r>
            <a:r>
              <a:rPr dirty="0" spc="320"/>
              <a:t> </a:t>
            </a:r>
            <a:r>
              <a:rPr dirty="0"/>
              <a:t>function</a:t>
            </a:r>
            <a:r>
              <a:rPr dirty="0" spc="325"/>
              <a:t> </a:t>
            </a:r>
            <a:r>
              <a:rPr dirty="0" spc="350" b="0" i="1">
                <a:latin typeface="Bookman Old Style"/>
                <a:cs typeface="Bookman Old Style"/>
              </a:rPr>
              <a:t>f</a:t>
            </a:r>
            <a:r>
              <a:rPr dirty="0" spc="-470" b="0" i="1">
                <a:latin typeface="Bookman Old Style"/>
                <a:cs typeface="Bookman Old Style"/>
              </a:rPr>
              <a:t> </a:t>
            </a:r>
            <a:r>
              <a:rPr dirty="0" spc="-25"/>
              <a:t>(</a:t>
            </a:r>
            <a:r>
              <a:rPr dirty="0" spc="-25" b="0" i="1">
                <a:latin typeface="Bookman Old Style"/>
                <a:cs typeface="Bookman Old Style"/>
              </a:rPr>
              <a:t>t</a:t>
            </a:r>
            <a:r>
              <a:rPr dirty="0" spc="-25"/>
              <a:t>)</a:t>
            </a:r>
            <a:r>
              <a:rPr dirty="0"/>
              <a:t>	</a:t>
            </a:r>
            <a:r>
              <a:rPr dirty="0" spc="335"/>
              <a:t>=</a:t>
            </a:r>
            <a:r>
              <a:rPr dirty="0"/>
              <a:t>	</a:t>
            </a:r>
            <a:r>
              <a:rPr dirty="0" spc="-105"/>
              <a:t>2</a:t>
            </a:r>
            <a:r>
              <a:rPr dirty="0" spc="-200"/>
              <a:t> </a:t>
            </a:r>
            <a:r>
              <a:rPr dirty="0"/>
              <a:t>sin(4</a:t>
            </a:r>
            <a:r>
              <a:rPr dirty="0" b="0" i="1">
                <a:latin typeface="Bookman Old Style"/>
                <a:cs typeface="Bookman Old Style"/>
              </a:rPr>
              <a:t>t</a:t>
            </a:r>
            <a:r>
              <a:rPr dirty="0"/>
              <a:t>)</a:t>
            </a:r>
            <a:r>
              <a:rPr dirty="0" spc="50"/>
              <a:t> </a:t>
            </a:r>
            <a:r>
              <a:rPr dirty="0" spc="385"/>
              <a:t>+</a:t>
            </a:r>
            <a:r>
              <a:rPr dirty="0" spc="75"/>
              <a:t> </a:t>
            </a:r>
            <a:r>
              <a:rPr dirty="0" spc="-105"/>
              <a:t>3</a:t>
            </a:r>
            <a:r>
              <a:rPr dirty="0" spc="-200"/>
              <a:t> </a:t>
            </a:r>
            <a:r>
              <a:rPr dirty="0" spc="-10"/>
              <a:t>sin(2</a:t>
            </a:r>
            <a:r>
              <a:rPr dirty="0" spc="-10" b="0" i="1">
                <a:latin typeface="Bookman Old Style"/>
                <a:cs typeface="Bookman Old Style"/>
              </a:rPr>
              <a:t>t</a:t>
            </a:r>
            <a:r>
              <a:rPr dirty="0" spc="-10"/>
              <a:t>)?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654177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4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-25" b="0" i="1">
                <a:latin typeface="Bookman Old Style"/>
                <a:cs typeface="Bookman Old Style"/>
              </a:rPr>
              <a:t>π/</a:t>
            </a:r>
            <a:r>
              <a:rPr dirty="0" sz="2450" spc="-25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86715" algn="l"/>
              </a:tabLst>
            </a:pPr>
            <a:r>
              <a:rPr dirty="0" sz="2450" spc="-50" b="0" i="1">
                <a:latin typeface="Bookman Old Style"/>
                <a:cs typeface="Bookman Old Style"/>
              </a:rPr>
              <a:t>π</a:t>
            </a:r>
            <a:endParaRPr sz="2450">
              <a:latin typeface="Bookman Old Style"/>
              <a:cs typeface="Bookman Old Style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well-</a:t>
            </a:r>
            <a:r>
              <a:rPr dirty="0" sz="2450" spc="-30">
                <a:latin typeface="Times New Roman"/>
                <a:cs typeface="Times New Roman"/>
              </a:rPr>
              <a:t>defined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period.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286375" algn="l"/>
                <a:tab pos="5646420" algn="l"/>
              </a:tabLst>
            </a:pPr>
            <a:r>
              <a:rPr dirty="0" spc="75"/>
              <a:t>What</a:t>
            </a:r>
            <a:r>
              <a:rPr dirty="0" spc="315"/>
              <a:t> </a:t>
            </a:r>
            <a:r>
              <a:rPr dirty="0"/>
              <a:t>is</a:t>
            </a:r>
            <a:r>
              <a:rPr dirty="0" spc="325"/>
              <a:t> </a:t>
            </a:r>
            <a:r>
              <a:rPr dirty="0"/>
              <a:t>the</a:t>
            </a:r>
            <a:r>
              <a:rPr dirty="0" spc="325"/>
              <a:t> </a:t>
            </a:r>
            <a:r>
              <a:rPr dirty="0"/>
              <a:t>period</a:t>
            </a:r>
            <a:r>
              <a:rPr dirty="0" spc="325"/>
              <a:t> </a:t>
            </a:r>
            <a:r>
              <a:rPr dirty="0"/>
              <a:t>of</a:t>
            </a:r>
            <a:r>
              <a:rPr dirty="0" spc="325"/>
              <a:t> </a:t>
            </a:r>
            <a:r>
              <a:rPr dirty="0"/>
              <a:t>the</a:t>
            </a:r>
            <a:r>
              <a:rPr dirty="0" spc="320"/>
              <a:t> </a:t>
            </a:r>
            <a:r>
              <a:rPr dirty="0"/>
              <a:t>function</a:t>
            </a:r>
            <a:r>
              <a:rPr dirty="0" spc="325"/>
              <a:t> </a:t>
            </a:r>
            <a:r>
              <a:rPr dirty="0" spc="350" b="0" i="1">
                <a:latin typeface="Bookman Old Style"/>
                <a:cs typeface="Bookman Old Style"/>
              </a:rPr>
              <a:t>f</a:t>
            </a:r>
            <a:r>
              <a:rPr dirty="0" spc="-470" b="0" i="1">
                <a:latin typeface="Bookman Old Style"/>
                <a:cs typeface="Bookman Old Style"/>
              </a:rPr>
              <a:t> </a:t>
            </a:r>
            <a:r>
              <a:rPr dirty="0" spc="-25"/>
              <a:t>(</a:t>
            </a:r>
            <a:r>
              <a:rPr dirty="0" spc="-25" b="0" i="1">
                <a:latin typeface="Bookman Old Style"/>
                <a:cs typeface="Bookman Old Style"/>
              </a:rPr>
              <a:t>t</a:t>
            </a:r>
            <a:r>
              <a:rPr dirty="0" spc="-25"/>
              <a:t>)</a:t>
            </a:r>
            <a:r>
              <a:rPr dirty="0"/>
              <a:t>	</a:t>
            </a:r>
            <a:r>
              <a:rPr dirty="0" spc="335"/>
              <a:t>=</a:t>
            </a:r>
            <a:r>
              <a:rPr dirty="0"/>
              <a:t>	</a:t>
            </a:r>
            <a:r>
              <a:rPr dirty="0" spc="-105"/>
              <a:t>2</a:t>
            </a:r>
            <a:r>
              <a:rPr dirty="0" spc="-200"/>
              <a:t> </a:t>
            </a:r>
            <a:r>
              <a:rPr dirty="0"/>
              <a:t>sin(4</a:t>
            </a:r>
            <a:r>
              <a:rPr dirty="0" b="0" i="1">
                <a:latin typeface="Bookman Old Style"/>
                <a:cs typeface="Bookman Old Style"/>
              </a:rPr>
              <a:t>t</a:t>
            </a:r>
            <a:r>
              <a:rPr dirty="0"/>
              <a:t>)</a:t>
            </a:r>
            <a:r>
              <a:rPr dirty="0" spc="50"/>
              <a:t> </a:t>
            </a:r>
            <a:r>
              <a:rPr dirty="0" spc="385"/>
              <a:t>+</a:t>
            </a:r>
            <a:r>
              <a:rPr dirty="0" spc="75"/>
              <a:t> </a:t>
            </a:r>
            <a:r>
              <a:rPr dirty="0" spc="-105"/>
              <a:t>3</a:t>
            </a:r>
            <a:r>
              <a:rPr dirty="0" spc="-200"/>
              <a:t> </a:t>
            </a:r>
            <a:r>
              <a:rPr dirty="0" spc="-10"/>
              <a:t>sin(2</a:t>
            </a:r>
            <a:r>
              <a:rPr dirty="0" spc="-10" b="0" i="1">
                <a:latin typeface="Bookman Old Style"/>
                <a:cs typeface="Bookman Old Style"/>
              </a:rPr>
              <a:t>t</a:t>
            </a:r>
            <a:r>
              <a:rPr dirty="0" spc="-10"/>
              <a:t>)?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8267700" cy="54533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Times New Roman"/>
                <a:cs typeface="Times New Roman"/>
              </a:rPr>
              <a:t>4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3700" algn="l"/>
              </a:tabLst>
            </a:pPr>
            <a:r>
              <a:rPr dirty="0" sz="2450" spc="-25" b="0" i="1">
                <a:latin typeface="Bookman Old Style"/>
                <a:cs typeface="Bookman Old Style"/>
              </a:rPr>
              <a:t>π/</a:t>
            </a:r>
            <a:r>
              <a:rPr dirty="0" sz="2450" spc="-25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3700" algn="l"/>
              </a:tabLst>
            </a:pPr>
            <a:r>
              <a:rPr dirty="0" sz="2450" spc="-50" b="0" i="1">
                <a:latin typeface="Bookman Old Style"/>
                <a:cs typeface="Bookman Old Style"/>
              </a:rPr>
              <a:t>π</a:t>
            </a:r>
            <a:endParaRPr sz="2450">
              <a:latin typeface="Bookman Old Style"/>
              <a:cs typeface="Bookman Old Style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well-</a:t>
            </a:r>
            <a:r>
              <a:rPr dirty="0" sz="2450" spc="-30">
                <a:latin typeface="Times New Roman"/>
                <a:cs typeface="Times New Roman"/>
              </a:rPr>
              <a:t>defined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period.</a:t>
            </a:r>
            <a:endParaRPr sz="245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85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defined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takes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func- </a:t>
            </a:r>
            <a:r>
              <a:rPr dirty="0" sz="2450">
                <a:latin typeface="Times New Roman"/>
                <a:cs typeface="Times New Roman"/>
              </a:rPr>
              <a:t>tion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return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original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start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repeating.</a:t>
            </a:r>
            <a:r>
              <a:rPr dirty="0" sz="2450" spc="6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first </a:t>
            </a:r>
            <a:r>
              <a:rPr dirty="0" sz="2450">
                <a:latin typeface="Times New Roman"/>
                <a:cs typeface="Times New Roman"/>
              </a:rPr>
              <a:t>sine</a:t>
            </a:r>
            <a:r>
              <a:rPr dirty="0" sz="2450" spc="48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4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</a:t>
            </a:r>
            <a:r>
              <a:rPr dirty="0" sz="2450" spc="49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π/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 spc="4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4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second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5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4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</a:t>
            </a:r>
            <a:r>
              <a:rPr dirty="0" sz="2450" spc="49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π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465">
                <a:latin typeface="Times New Roman"/>
                <a:cs typeface="Times New Roman"/>
              </a:rPr>
              <a:t>  </a:t>
            </a:r>
            <a:r>
              <a:rPr dirty="0" sz="2450" spc="-10">
                <a:latin typeface="Times New Roman"/>
                <a:cs typeface="Times New Roman"/>
              </a:rPr>
              <a:t>After </a:t>
            </a:r>
            <a:r>
              <a:rPr dirty="0" sz="2450" b="0" i="1">
                <a:latin typeface="Bookman Old Style"/>
                <a:cs typeface="Bookman Old Style"/>
              </a:rPr>
              <a:t>t</a:t>
            </a:r>
            <a:r>
              <a:rPr dirty="0" sz="2450" spc="55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5">
                <a:latin typeface="Times New Roman"/>
                <a:cs typeface="Times New Roman"/>
              </a:rPr>
              <a:t>  </a:t>
            </a:r>
            <a:r>
              <a:rPr dirty="0" sz="2450" b="0" i="1">
                <a:latin typeface="Bookman Old Style"/>
                <a:cs typeface="Bookman Old Style"/>
              </a:rPr>
              <a:t>π/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 spc="45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first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start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repeating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second</a:t>
            </a:r>
            <a:r>
              <a:rPr dirty="0" sz="2450" spc="4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one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halfway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period.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After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t</a:t>
            </a:r>
            <a:r>
              <a:rPr dirty="0" sz="2450" spc="-11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π</a:t>
            </a:r>
            <a:r>
              <a:rPr dirty="0" sz="2450" spc="20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sines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 </a:t>
            </a:r>
            <a:r>
              <a:rPr dirty="0" sz="2450">
                <a:latin typeface="Times New Roman"/>
                <a:cs typeface="Times New Roman"/>
              </a:rPr>
              <a:t>back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where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started,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that’s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when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whole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 </a:t>
            </a:r>
            <a:r>
              <a:rPr dirty="0" sz="2450" spc="80">
                <a:latin typeface="Times New Roman"/>
                <a:cs typeface="Times New Roman"/>
              </a:rPr>
              <a:t>start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repeating.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39306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5"/>
              </a:spcBef>
            </a:pP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210" b="0" i="1">
                <a:latin typeface="Bookman Old Style"/>
                <a:cs typeface="Bookman Old Style"/>
              </a:rPr>
              <a:t>f</a:t>
            </a:r>
            <a:r>
              <a:rPr dirty="0" sz="1400" spc="-27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x,</a:t>
            </a:r>
            <a:r>
              <a:rPr dirty="0" sz="1400" spc="-180" b="0" i="1">
                <a:latin typeface="Bookman Old Style"/>
                <a:cs typeface="Bookman Old Style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t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has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following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two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properties.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Georgia"/>
              <a:cs typeface="Georgia"/>
            </a:endParaRPr>
          </a:p>
          <a:p>
            <a:pPr marL="384175" indent="-161290">
              <a:lnSpc>
                <a:spcPct val="100000"/>
              </a:lnSpc>
              <a:buSzPct val="35714"/>
              <a:buFont typeface="Times New Roman"/>
              <a:buChar char="•"/>
              <a:tabLst>
                <a:tab pos="384175" algn="l"/>
              </a:tabLst>
            </a:pPr>
            <a:r>
              <a:rPr dirty="0" sz="1400">
                <a:latin typeface="Georgia"/>
                <a:cs typeface="Georgia"/>
              </a:rPr>
              <a:t>If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look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entire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any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particular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moment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time,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see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sine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wave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x</a:t>
            </a:r>
            <a:r>
              <a:rPr dirty="0" sz="1400" spc="-25">
                <a:latin typeface="Georgia"/>
                <a:cs typeface="Georgia"/>
              </a:rPr>
              <a:t>.</a:t>
            </a:r>
            <a:endParaRPr sz="1400">
              <a:latin typeface="Georgia"/>
              <a:cs typeface="Georgia"/>
            </a:endParaRPr>
          </a:p>
          <a:p>
            <a:pPr marL="384175" indent="-161290">
              <a:lnSpc>
                <a:spcPct val="100000"/>
              </a:lnSpc>
              <a:spcBef>
                <a:spcPts val="1110"/>
              </a:spcBef>
              <a:buSzPct val="35714"/>
              <a:buFont typeface="Times New Roman"/>
              <a:buChar char="•"/>
              <a:tabLst>
                <a:tab pos="384175" algn="l"/>
              </a:tabLst>
            </a:pPr>
            <a:r>
              <a:rPr dirty="0" sz="1400">
                <a:latin typeface="Georgia"/>
                <a:cs typeface="Georgia"/>
              </a:rPr>
              <a:t>If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follow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any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particular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>
                <a:latin typeface="Georgia"/>
                <a:cs typeface="Georgia"/>
              </a:rPr>
              <a:t>-</a:t>
            </a:r>
            <a:r>
              <a:rPr dirty="0" sz="1400" spc="-10">
                <a:latin typeface="Georgia"/>
                <a:cs typeface="Georgia"/>
              </a:rPr>
              <a:t>value,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see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it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oscillating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sinusoidally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t</a:t>
            </a:r>
            <a:r>
              <a:rPr dirty="0" sz="1400" spc="-25">
                <a:latin typeface="Georgia"/>
                <a:cs typeface="Georgia"/>
              </a:rPr>
              <a:t>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Georgia"/>
                <a:cs typeface="Georgia"/>
              </a:rPr>
              <a:t>Choose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one.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Georgia"/>
              <a:cs typeface="Georgia"/>
            </a:endParaRPr>
          </a:p>
          <a:p>
            <a:pPr marL="383540" indent="-257175">
              <a:lnSpc>
                <a:spcPct val="100000"/>
              </a:lnSpc>
              <a:buAutoNum type="alphaUcPeriod"/>
              <a:tabLst>
                <a:tab pos="383540" algn="l"/>
              </a:tabLst>
            </a:pP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neither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standing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wave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nor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traveling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wave.</a:t>
            </a:r>
            <a:endParaRPr sz="1400">
              <a:latin typeface="Georgia"/>
              <a:cs typeface="Georgia"/>
            </a:endParaRPr>
          </a:p>
          <a:p>
            <a:pPr marL="38354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83540" algn="l"/>
              </a:tabLst>
            </a:pP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might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standing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wave,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but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it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traveling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wave.</a:t>
            </a:r>
            <a:endParaRPr sz="1400">
              <a:latin typeface="Georgia"/>
              <a:cs typeface="Georgia"/>
            </a:endParaRPr>
          </a:p>
          <a:p>
            <a:pPr marL="383540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83540" algn="l"/>
              </a:tabLst>
            </a:pP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might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traveling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wave,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but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it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standing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wave.</a:t>
            </a:r>
            <a:endParaRPr sz="1400">
              <a:latin typeface="Georgia"/>
              <a:cs typeface="Georgia"/>
            </a:endParaRPr>
          </a:p>
          <a:p>
            <a:pPr marL="38354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83540" algn="l"/>
              </a:tabLst>
            </a:pP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might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traveling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wave,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or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it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might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standing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wave.</a:t>
            </a:r>
            <a:endParaRPr sz="1400">
              <a:latin typeface="Georgia"/>
              <a:cs typeface="Georgia"/>
            </a:endParaRPr>
          </a:p>
          <a:p>
            <a:pPr marL="382905" marR="6350" indent="-244475">
              <a:lnSpc>
                <a:spcPct val="106700"/>
              </a:lnSpc>
              <a:spcBef>
                <a:spcPts val="994"/>
              </a:spcBef>
              <a:buAutoNum type="alphaUcPeriod"/>
              <a:tabLst>
                <a:tab pos="384175" algn="l"/>
              </a:tabLst>
            </a:pP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-20">
                <a:latin typeface="Georgia"/>
                <a:cs typeface="Georgia"/>
              </a:rPr>
              <a:t> function</a:t>
            </a:r>
            <a:r>
              <a:rPr dirty="0" sz="1400" spc="-10">
                <a:latin typeface="Georgia"/>
                <a:cs typeface="Georgia"/>
              </a:rPr>
              <a:t> could</a:t>
            </a:r>
            <a:r>
              <a:rPr dirty="0" sz="1400" spc="-1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-1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both</a:t>
            </a:r>
            <a:r>
              <a:rPr dirty="0" sz="1400" spc="-1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-10">
                <a:latin typeface="Georgia"/>
                <a:cs typeface="Georgia"/>
              </a:rPr>
              <a:t> traveling</a:t>
            </a:r>
            <a:r>
              <a:rPr dirty="0" sz="1400" spc="-20">
                <a:latin typeface="Georgia"/>
                <a:cs typeface="Georgia"/>
              </a:rPr>
              <a:t> wave</a:t>
            </a:r>
            <a:r>
              <a:rPr dirty="0" sz="1400" spc="-1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-1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-2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standing wave,</a:t>
            </a:r>
            <a:r>
              <a:rPr dirty="0" sz="140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because</a:t>
            </a:r>
            <a:r>
              <a:rPr dirty="0" sz="1400" spc="-1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they</a:t>
            </a:r>
            <a:r>
              <a:rPr dirty="0" sz="1400" spc="-1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are</a:t>
            </a:r>
            <a:r>
              <a:rPr dirty="0" sz="1400" spc="-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two</a:t>
            </a:r>
            <a:r>
              <a:rPr dirty="0" sz="1400" spc="-1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mathematical </a:t>
            </a:r>
            <a:r>
              <a:rPr dirty="0" sz="1400" spc="-10">
                <a:latin typeface="Georgia"/>
                <a:cs typeface="Georgia"/>
              </a:rPr>
              <a:t>	</a:t>
            </a:r>
            <a:r>
              <a:rPr dirty="0" sz="1400" spc="-20">
                <a:latin typeface="Georgia"/>
                <a:cs typeface="Georgia"/>
              </a:rPr>
              <a:t>forms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for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expressing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same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motion.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78291"/>
            <a:ext cx="8268334" cy="4398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95"/>
              </a:spcBef>
              <a:tabLst>
                <a:tab pos="1255395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5"/>
              </a:spcBef>
            </a:pPr>
            <a:endParaRPr sz="1200">
              <a:latin typeface="Georgia"/>
              <a:cs typeface="Georgia"/>
            </a:endParaRPr>
          </a:p>
          <a:p>
            <a:pPr marL="23495">
              <a:lnSpc>
                <a:spcPct val="100000"/>
              </a:lnSpc>
            </a:pP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210" b="0" i="1">
                <a:latin typeface="Bookman Old Style"/>
                <a:cs typeface="Bookman Old Style"/>
              </a:rPr>
              <a:t>f</a:t>
            </a:r>
            <a:r>
              <a:rPr dirty="0" sz="1400" spc="-27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x,</a:t>
            </a:r>
            <a:r>
              <a:rPr dirty="0" sz="1400" spc="-180" b="0" i="1">
                <a:latin typeface="Bookman Old Style"/>
                <a:cs typeface="Bookman Old Style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t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has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following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two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properties.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Georgia"/>
              <a:cs typeface="Georgia"/>
            </a:endParaRPr>
          </a:p>
          <a:p>
            <a:pPr marL="395605" indent="-161290">
              <a:lnSpc>
                <a:spcPct val="100000"/>
              </a:lnSpc>
              <a:buSzPct val="35714"/>
              <a:buFont typeface="Times New Roman"/>
              <a:buChar char="•"/>
              <a:tabLst>
                <a:tab pos="395605" algn="l"/>
              </a:tabLst>
            </a:pPr>
            <a:r>
              <a:rPr dirty="0" sz="1400">
                <a:latin typeface="Georgia"/>
                <a:cs typeface="Georgia"/>
              </a:rPr>
              <a:t>If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look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entire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any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particular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moment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time,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see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sine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wave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x</a:t>
            </a:r>
            <a:r>
              <a:rPr dirty="0" sz="1400" spc="-25">
                <a:latin typeface="Georgia"/>
                <a:cs typeface="Georgia"/>
              </a:rPr>
              <a:t>.</a:t>
            </a:r>
            <a:endParaRPr sz="1400">
              <a:latin typeface="Georgia"/>
              <a:cs typeface="Georgia"/>
            </a:endParaRPr>
          </a:p>
          <a:p>
            <a:pPr marL="395605" indent="-161290">
              <a:lnSpc>
                <a:spcPct val="100000"/>
              </a:lnSpc>
              <a:spcBef>
                <a:spcPts val="1110"/>
              </a:spcBef>
              <a:buSzPct val="35714"/>
              <a:buFont typeface="Times New Roman"/>
              <a:buChar char="•"/>
              <a:tabLst>
                <a:tab pos="395605" algn="l"/>
              </a:tabLst>
            </a:pPr>
            <a:r>
              <a:rPr dirty="0" sz="1400">
                <a:latin typeface="Georgia"/>
                <a:cs typeface="Georgia"/>
              </a:rPr>
              <a:t>If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follow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any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particular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>
                <a:latin typeface="Georgia"/>
                <a:cs typeface="Georgia"/>
              </a:rPr>
              <a:t>-</a:t>
            </a:r>
            <a:r>
              <a:rPr dirty="0" sz="1400" spc="-10">
                <a:latin typeface="Georgia"/>
                <a:cs typeface="Georgia"/>
              </a:rPr>
              <a:t>value,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see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it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oscillating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sinusoidally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t</a:t>
            </a:r>
            <a:r>
              <a:rPr dirty="0" sz="1400" spc="-25">
                <a:latin typeface="Georgia"/>
                <a:cs typeface="Georgia"/>
              </a:rPr>
              <a:t>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Georgia"/>
              <a:cs typeface="Georgia"/>
            </a:endParaRPr>
          </a:p>
          <a:p>
            <a:pPr marL="2349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Georgia"/>
                <a:cs typeface="Georgia"/>
              </a:rPr>
              <a:t>Choose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one.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Georgia"/>
              <a:cs typeface="Georgia"/>
            </a:endParaRPr>
          </a:p>
          <a:p>
            <a:pPr marL="394970" indent="-257175">
              <a:lnSpc>
                <a:spcPct val="100000"/>
              </a:lnSpc>
              <a:buAutoNum type="alphaUcPeriod"/>
              <a:tabLst>
                <a:tab pos="394970" algn="l"/>
              </a:tabLst>
            </a:pP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neither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standing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wave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nor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traveling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wave.</a:t>
            </a:r>
            <a:endParaRPr sz="1400">
              <a:latin typeface="Georgia"/>
              <a:cs typeface="Georgia"/>
            </a:endParaRPr>
          </a:p>
          <a:p>
            <a:pPr marL="394335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might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standing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wave,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but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it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traveling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wave.</a:t>
            </a:r>
            <a:endParaRPr sz="1400">
              <a:latin typeface="Georgia"/>
              <a:cs typeface="Georgia"/>
            </a:endParaRPr>
          </a:p>
          <a:p>
            <a:pPr marL="394335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might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traveling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wave,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but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it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standing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wave.</a:t>
            </a:r>
            <a:endParaRPr sz="1400">
              <a:latin typeface="Georgia"/>
              <a:cs typeface="Georgia"/>
            </a:endParaRPr>
          </a:p>
          <a:p>
            <a:pPr marL="39497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970" algn="l"/>
              </a:tabLst>
            </a:pP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might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traveling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wave,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or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it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might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standing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wave.</a:t>
            </a:r>
            <a:endParaRPr sz="1400">
              <a:latin typeface="Georgia"/>
              <a:cs typeface="Georgia"/>
            </a:endParaRPr>
          </a:p>
          <a:p>
            <a:pPr marL="393700" marR="6350" indent="-244475">
              <a:lnSpc>
                <a:spcPct val="106700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-20">
                <a:latin typeface="Georgia"/>
                <a:cs typeface="Georgia"/>
              </a:rPr>
              <a:t> function</a:t>
            </a:r>
            <a:r>
              <a:rPr dirty="0" sz="1400" spc="-10">
                <a:latin typeface="Georgia"/>
                <a:cs typeface="Georgia"/>
              </a:rPr>
              <a:t> could</a:t>
            </a:r>
            <a:r>
              <a:rPr dirty="0" sz="1400" spc="-1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-1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both</a:t>
            </a:r>
            <a:r>
              <a:rPr dirty="0" sz="1400" spc="-1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-10">
                <a:latin typeface="Georgia"/>
                <a:cs typeface="Georgia"/>
              </a:rPr>
              <a:t> traveling</a:t>
            </a:r>
            <a:r>
              <a:rPr dirty="0" sz="1400" spc="-20">
                <a:latin typeface="Georgia"/>
                <a:cs typeface="Georgia"/>
              </a:rPr>
              <a:t> wave</a:t>
            </a:r>
            <a:r>
              <a:rPr dirty="0" sz="1400" spc="-1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-1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-2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standing wave,</a:t>
            </a:r>
            <a:r>
              <a:rPr dirty="0" sz="140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because</a:t>
            </a:r>
            <a:r>
              <a:rPr dirty="0" sz="1400" spc="-1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they</a:t>
            </a:r>
            <a:r>
              <a:rPr dirty="0" sz="1400" spc="-1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are</a:t>
            </a:r>
            <a:r>
              <a:rPr dirty="0" sz="1400" spc="-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two</a:t>
            </a:r>
            <a:r>
              <a:rPr dirty="0" sz="1400" spc="-1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mathematical </a:t>
            </a:r>
            <a:r>
              <a:rPr dirty="0" sz="1400" spc="-10">
                <a:latin typeface="Georgia"/>
                <a:cs typeface="Georgia"/>
              </a:rPr>
              <a:t>	</a:t>
            </a:r>
            <a:r>
              <a:rPr dirty="0" sz="1400" spc="-20">
                <a:latin typeface="Georgia"/>
                <a:cs typeface="Georgia"/>
              </a:rPr>
              <a:t>forms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for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expressing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same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motion.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tabLst>
                <a:tab pos="97472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-50">
                <a:latin typeface="Georgia"/>
                <a:cs typeface="Georgia"/>
              </a:rPr>
              <a:t>D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-75"/>
              <a:t>A</a:t>
            </a:r>
            <a:r>
              <a:rPr dirty="0" spc="145"/>
              <a:t> </a:t>
            </a:r>
            <a:r>
              <a:rPr dirty="0" spc="-40"/>
              <a:t>curve</a:t>
            </a:r>
            <a:r>
              <a:rPr dirty="0" spc="145"/>
              <a:t> </a:t>
            </a:r>
            <a:r>
              <a:rPr dirty="0" spc="-65"/>
              <a:t>is</a:t>
            </a:r>
            <a:r>
              <a:rPr dirty="0" spc="145"/>
              <a:t> </a:t>
            </a:r>
            <a:r>
              <a:rPr dirty="0" spc="-30"/>
              <a:t>changing</a:t>
            </a:r>
            <a:r>
              <a:rPr dirty="0" spc="150"/>
              <a:t> </a:t>
            </a:r>
            <a:r>
              <a:rPr dirty="0" spc="-75"/>
              <a:t>over</a:t>
            </a:r>
            <a:r>
              <a:rPr dirty="0" spc="145"/>
              <a:t> </a:t>
            </a:r>
            <a:r>
              <a:rPr dirty="0" spc="5"/>
              <a:t>time,</a:t>
            </a:r>
            <a:r>
              <a:rPr dirty="0" spc="150"/>
              <a:t> </a:t>
            </a:r>
            <a:r>
              <a:rPr dirty="0" spc="-80"/>
              <a:t>so</a:t>
            </a:r>
            <a:r>
              <a:rPr dirty="0" spc="150"/>
              <a:t> </a:t>
            </a:r>
            <a:r>
              <a:rPr dirty="0" spc="20"/>
              <a:t>its</a:t>
            </a:r>
            <a:r>
              <a:rPr dirty="0" spc="145"/>
              <a:t> </a:t>
            </a:r>
            <a:r>
              <a:rPr dirty="0" spc="-10"/>
              <a:t>height</a:t>
            </a:r>
            <a:r>
              <a:rPr dirty="0" spc="145"/>
              <a:t> </a:t>
            </a:r>
            <a:r>
              <a:rPr dirty="0" spc="-65"/>
              <a:t>is</a:t>
            </a:r>
            <a:r>
              <a:rPr dirty="0" spc="145"/>
              <a:t> </a:t>
            </a:r>
            <a:r>
              <a:rPr dirty="0" spc="-60"/>
              <a:t>given</a:t>
            </a:r>
            <a:r>
              <a:rPr dirty="0" spc="150"/>
              <a:t> </a:t>
            </a:r>
            <a:r>
              <a:rPr dirty="0" spc="-15"/>
              <a:t>as</a:t>
            </a:r>
            <a:r>
              <a:rPr dirty="0" spc="145"/>
              <a:t> </a:t>
            </a:r>
            <a:r>
              <a:rPr dirty="0" spc="40"/>
              <a:t>a</a:t>
            </a:r>
            <a:r>
              <a:rPr dirty="0" spc="150"/>
              <a:t> </a:t>
            </a:r>
            <a:r>
              <a:rPr dirty="0" spc="-15"/>
              <a:t>function</a:t>
            </a:r>
            <a:r>
              <a:rPr dirty="0" spc="-10"/>
              <a:t> </a:t>
            </a:r>
            <a:r>
              <a:rPr dirty="0" spc="-45" b="0" i="1">
                <a:latin typeface="Bookman Old Style"/>
                <a:cs typeface="Bookman Old Style"/>
              </a:rPr>
              <a:t>y</a:t>
            </a:r>
            <a:r>
              <a:rPr dirty="0" spc="-45"/>
              <a:t>(</a:t>
            </a:r>
            <a:r>
              <a:rPr dirty="0" spc="-45" b="0" i="1">
                <a:latin typeface="Bookman Old Style"/>
                <a:cs typeface="Bookman Old Style"/>
              </a:rPr>
              <a:t>x,</a:t>
            </a:r>
            <a:r>
              <a:rPr dirty="0" spc="-320" b="0" i="1">
                <a:latin typeface="Bookman Old Style"/>
                <a:cs typeface="Bookman Old Style"/>
              </a:rPr>
              <a:t> </a:t>
            </a:r>
            <a:r>
              <a:rPr dirty="0" spc="25" b="0" i="1">
                <a:latin typeface="Bookman Old Style"/>
                <a:cs typeface="Bookman Old Style"/>
              </a:rPr>
              <a:t>t</a:t>
            </a:r>
            <a:r>
              <a:rPr dirty="0" spc="25"/>
              <a:t>).</a:t>
            </a:r>
            <a:r>
              <a:rPr dirty="0" spc="850"/>
              <a:t> </a:t>
            </a:r>
            <a:r>
              <a:rPr dirty="0" spc="25"/>
              <a:t>The</a:t>
            </a:r>
            <a:r>
              <a:rPr dirty="0" spc="290"/>
              <a:t> </a:t>
            </a:r>
            <a:r>
              <a:rPr dirty="0" spc="35"/>
              <a:t>partial</a:t>
            </a:r>
            <a:r>
              <a:rPr dirty="0" spc="290"/>
              <a:t> </a:t>
            </a:r>
            <a:r>
              <a:rPr dirty="0" spc="-25"/>
              <a:t>derivative</a:t>
            </a:r>
            <a:r>
              <a:rPr dirty="0" spc="280"/>
              <a:t> </a:t>
            </a:r>
            <a:r>
              <a:rPr dirty="0" spc="-25" b="0" i="1">
                <a:latin typeface="Bookman Old Style"/>
                <a:cs typeface="Bookman Old Style"/>
              </a:rPr>
              <a:t>∂</a:t>
            </a:r>
            <a:r>
              <a:rPr dirty="0" baseline="24390" sz="3075" spc="-37"/>
              <a:t>2</a:t>
            </a:r>
            <a:r>
              <a:rPr dirty="0" sz="2450" spc="-25" b="0" i="1">
                <a:latin typeface="Bookman Old Style"/>
                <a:cs typeface="Bookman Old Style"/>
              </a:rPr>
              <a:t>y/∂x</a:t>
            </a:r>
            <a:r>
              <a:rPr dirty="0" baseline="24390" sz="3075" spc="-37"/>
              <a:t>2</a:t>
            </a:r>
            <a:r>
              <a:rPr dirty="0" baseline="24390" sz="3075" spc="652"/>
              <a:t> </a:t>
            </a:r>
            <a:r>
              <a:rPr dirty="0" sz="2450" spc="-45"/>
              <a:t>is,</a:t>
            </a:r>
            <a:r>
              <a:rPr dirty="0" sz="2450" spc="325"/>
              <a:t> </a:t>
            </a:r>
            <a:r>
              <a:rPr dirty="0" sz="2450" spc="-10"/>
              <a:t>in</a:t>
            </a:r>
            <a:r>
              <a:rPr dirty="0" sz="2450" spc="290"/>
              <a:t> </a:t>
            </a:r>
            <a:r>
              <a:rPr dirty="0" sz="2450" spc="-20"/>
              <a:t>general.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 spc="-30"/>
              <a:t>(Choose</a:t>
            </a:r>
            <a:r>
              <a:rPr dirty="0" sz="2450" spc="-50"/>
              <a:t> </a:t>
            </a:r>
            <a:r>
              <a:rPr dirty="0" sz="2450" spc="-2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3869054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constant.</a:t>
            </a:r>
            <a:endParaRPr sz="2450">
              <a:latin typeface="Times New Roman"/>
              <a:cs typeface="Times New Roman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30" b="0" i="1">
                <a:latin typeface="Bookman Old Style"/>
                <a:cs typeface="Bookman Old Style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t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t</a:t>
            </a:r>
            <a:r>
              <a:rPr dirty="0" sz="2450" spc="-20" b="0" i="1">
                <a:latin typeface="Bookman Old Style"/>
                <a:cs typeface="Bookman Old Style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x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3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t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-75"/>
              <a:t>A</a:t>
            </a:r>
            <a:r>
              <a:rPr dirty="0" spc="145"/>
              <a:t> </a:t>
            </a:r>
            <a:r>
              <a:rPr dirty="0" spc="-40"/>
              <a:t>curve</a:t>
            </a:r>
            <a:r>
              <a:rPr dirty="0" spc="145"/>
              <a:t> </a:t>
            </a:r>
            <a:r>
              <a:rPr dirty="0" spc="-65"/>
              <a:t>is</a:t>
            </a:r>
            <a:r>
              <a:rPr dirty="0" spc="145"/>
              <a:t> </a:t>
            </a:r>
            <a:r>
              <a:rPr dirty="0" spc="-30"/>
              <a:t>changing</a:t>
            </a:r>
            <a:r>
              <a:rPr dirty="0" spc="150"/>
              <a:t> </a:t>
            </a:r>
            <a:r>
              <a:rPr dirty="0" spc="-75"/>
              <a:t>over</a:t>
            </a:r>
            <a:r>
              <a:rPr dirty="0" spc="145"/>
              <a:t> </a:t>
            </a:r>
            <a:r>
              <a:rPr dirty="0" spc="5"/>
              <a:t>time,</a:t>
            </a:r>
            <a:r>
              <a:rPr dirty="0" spc="150"/>
              <a:t> </a:t>
            </a:r>
            <a:r>
              <a:rPr dirty="0" spc="-80"/>
              <a:t>so</a:t>
            </a:r>
            <a:r>
              <a:rPr dirty="0" spc="150"/>
              <a:t> </a:t>
            </a:r>
            <a:r>
              <a:rPr dirty="0" spc="20"/>
              <a:t>its</a:t>
            </a:r>
            <a:r>
              <a:rPr dirty="0" spc="145"/>
              <a:t> </a:t>
            </a:r>
            <a:r>
              <a:rPr dirty="0" spc="-10"/>
              <a:t>height</a:t>
            </a:r>
            <a:r>
              <a:rPr dirty="0" spc="145"/>
              <a:t> </a:t>
            </a:r>
            <a:r>
              <a:rPr dirty="0" spc="-65"/>
              <a:t>is</a:t>
            </a:r>
            <a:r>
              <a:rPr dirty="0" spc="145"/>
              <a:t> </a:t>
            </a:r>
            <a:r>
              <a:rPr dirty="0" spc="-60"/>
              <a:t>given</a:t>
            </a:r>
            <a:r>
              <a:rPr dirty="0" spc="150"/>
              <a:t> </a:t>
            </a:r>
            <a:r>
              <a:rPr dirty="0" spc="-15"/>
              <a:t>as</a:t>
            </a:r>
            <a:r>
              <a:rPr dirty="0" spc="145"/>
              <a:t> </a:t>
            </a:r>
            <a:r>
              <a:rPr dirty="0" spc="40"/>
              <a:t>a</a:t>
            </a:r>
            <a:r>
              <a:rPr dirty="0" spc="150"/>
              <a:t> </a:t>
            </a:r>
            <a:r>
              <a:rPr dirty="0" spc="-15"/>
              <a:t>function</a:t>
            </a:r>
            <a:r>
              <a:rPr dirty="0" spc="-10"/>
              <a:t> </a:t>
            </a:r>
            <a:r>
              <a:rPr dirty="0" spc="-45" b="0" i="1">
                <a:latin typeface="Bookman Old Style"/>
                <a:cs typeface="Bookman Old Style"/>
              </a:rPr>
              <a:t>y</a:t>
            </a:r>
            <a:r>
              <a:rPr dirty="0" spc="-45"/>
              <a:t>(</a:t>
            </a:r>
            <a:r>
              <a:rPr dirty="0" spc="-45" b="0" i="1">
                <a:latin typeface="Bookman Old Style"/>
                <a:cs typeface="Bookman Old Style"/>
              </a:rPr>
              <a:t>x,</a:t>
            </a:r>
            <a:r>
              <a:rPr dirty="0" spc="-320" b="0" i="1">
                <a:latin typeface="Bookman Old Style"/>
                <a:cs typeface="Bookman Old Style"/>
              </a:rPr>
              <a:t> </a:t>
            </a:r>
            <a:r>
              <a:rPr dirty="0" spc="25" b="0" i="1">
                <a:latin typeface="Bookman Old Style"/>
                <a:cs typeface="Bookman Old Style"/>
              </a:rPr>
              <a:t>t</a:t>
            </a:r>
            <a:r>
              <a:rPr dirty="0" spc="25"/>
              <a:t>).</a:t>
            </a:r>
            <a:r>
              <a:rPr dirty="0" spc="850"/>
              <a:t> </a:t>
            </a:r>
            <a:r>
              <a:rPr dirty="0" spc="25"/>
              <a:t>The</a:t>
            </a:r>
            <a:r>
              <a:rPr dirty="0" spc="290"/>
              <a:t> </a:t>
            </a:r>
            <a:r>
              <a:rPr dirty="0" spc="35"/>
              <a:t>partial</a:t>
            </a:r>
            <a:r>
              <a:rPr dirty="0" spc="290"/>
              <a:t> </a:t>
            </a:r>
            <a:r>
              <a:rPr dirty="0" spc="-25"/>
              <a:t>derivative</a:t>
            </a:r>
            <a:r>
              <a:rPr dirty="0" spc="280"/>
              <a:t> </a:t>
            </a:r>
            <a:r>
              <a:rPr dirty="0" spc="-25" b="0" i="1">
                <a:latin typeface="Bookman Old Style"/>
                <a:cs typeface="Bookman Old Style"/>
              </a:rPr>
              <a:t>∂</a:t>
            </a:r>
            <a:r>
              <a:rPr dirty="0" baseline="24390" sz="3075" spc="-37"/>
              <a:t>2</a:t>
            </a:r>
            <a:r>
              <a:rPr dirty="0" sz="2450" spc="-25" b="0" i="1">
                <a:latin typeface="Bookman Old Style"/>
                <a:cs typeface="Bookman Old Style"/>
              </a:rPr>
              <a:t>y/∂x</a:t>
            </a:r>
            <a:r>
              <a:rPr dirty="0" baseline="24390" sz="3075" spc="-37"/>
              <a:t>2</a:t>
            </a:r>
            <a:r>
              <a:rPr dirty="0" baseline="24390" sz="3075" spc="652"/>
              <a:t> </a:t>
            </a:r>
            <a:r>
              <a:rPr dirty="0" sz="2450" spc="-45"/>
              <a:t>is,</a:t>
            </a:r>
            <a:r>
              <a:rPr dirty="0" sz="2450" spc="325"/>
              <a:t> </a:t>
            </a:r>
            <a:r>
              <a:rPr dirty="0" sz="2450" spc="-10"/>
              <a:t>in</a:t>
            </a:r>
            <a:r>
              <a:rPr dirty="0" sz="2450" spc="290"/>
              <a:t> </a:t>
            </a:r>
            <a:r>
              <a:rPr dirty="0" sz="2450" spc="-20"/>
              <a:t>general.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 spc="-30"/>
              <a:t>(Choose</a:t>
            </a:r>
            <a:r>
              <a:rPr dirty="0" sz="2450" spc="-50"/>
              <a:t> </a:t>
            </a:r>
            <a:r>
              <a:rPr dirty="0" sz="2450" spc="-2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387604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constant.</a:t>
            </a:r>
            <a:endParaRPr sz="245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30" b="0" i="1">
                <a:latin typeface="Bookman Old Style"/>
                <a:cs typeface="Bookman Old Style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t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t</a:t>
            </a:r>
            <a:r>
              <a:rPr dirty="0" sz="2450" spc="-20" b="0" i="1">
                <a:latin typeface="Bookman Old Style"/>
                <a:cs typeface="Bookman Old Style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x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3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t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15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85" b="1">
                <a:latin typeface="Georgia"/>
                <a:cs typeface="Georgi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715" indent="-149225">
              <a:lnSpc>
                <a:spcPct val="100000"/>
              </a:lnSpc>
              <a:spcBef>
                <a:spcPts val="95"/>
              </a:spcBef>
              <a:buSzPct val="37500"/>
              <a:buFont typeface="Times New Roman"/>
              <a:buChar char="•"/>
              <a:tabLst>
                <a:tab pos="161290" algn="l"/>
              </a:tabLst>
            </a:pPr>
            <a:r>
              <a:rPr dirty="0" sz="1200">
                <a:latin typeface="Georgia"/>
                <a:cs typeface="Georgia"/>
              </a:rPr>
              <a:t>These</a:t>
            </a:r>
            <a:r>
              <a:rPr dirty="0" sz="1200" spc="10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questions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are</a:t>
            </a:r>
            <a:r>
              <a:rPr dirty="0" sz="1200" spc="10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offered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two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formats: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deck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of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PowerPoint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slides,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PDF</a:t>
            </a:r>
            <a:r>
              <a:rPr dirty="0" sz="1200" spc="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file.</a:t>
            </a:r>
            <a:r>
              <a:rPr dirty="0" sz="1200" spc="15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two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files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contain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identical </a:t>
            </a:r>
            <a:r>
              <a:rPr dirty="0" sz="1200" spc="-25">
                <a:latin typeface="Georgia"/>
                <a:cs typeface="Georgia"/>
              </a:rPr>
              <a:t>contents.</a:t>
            </a:r>
            <a:r>
              <a:rPr dirty="0" sz="1200" spc="1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There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are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similar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files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for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each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of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14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chapters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book,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for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total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of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 spc="-60">
                <a:latin typeface="Georgia"/>
                <a:cs typeface="Georgia"/>
              </a:rPr>
              <a:t>28</a:t>
            </a:r>
            <a:r>
              <a:rPr dirty="0" sz="1200" spc="1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files.</a:t>
            </a:r>
            <a:endParaRPr sz="1200">
              <a:latin typeface="Georgia"/>
              <a:cs typeface="Georgia"/>
            </a:endParaRPr>
          </a:p>
          <a:p>
            <a:pPr marL="161925" indent="-149225">
              <a:lnSpc>
                <a:spcPct val="100000"/>
              </a:lnSpc>
              <a:spcBef>
                <a:spcPts val="1005"/>
              </a:spcBef>
              <a:buSzPct val="37500"/>
              <a:buFont typeface="Times New Roman"/>
              <a:buChar char="•"/>
              <a:tabLst>
                <a:tab pos="161925" algn="l"/>
              </a:tabLst>
            </a:pPr>
            <a:r>
              <a:rPr dirty="0" sz="1200">
                <a:latin typeface="Georgia"/>
                <a:cs typeface="Georgia"/>
              </a:rPr>
              <a:t>Each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question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is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35">
                <a:latin typeface="Georgia"/>
                <a:cs typeface="Georgia"/>
              </a:rPr>
              <a:t>marked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as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“Quick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Check”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or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“ConcepTest.”</a:t>
            </a:r>
            <a:endParaRPr sz="1200">
              <a:latin typeface="Georgia"/>
              <a:cs typeface="Georgia"/>
            </a:endParaRPr>
          </a:p>
          <a:p>
            <a:pPr lvl="1" marL="486409" marR="7620" indent="-158115">
              <a:lnSpc>
                <a:spcPct val="100000"/>
              </a:lnSpc>
              <a:spcBef>
                <a:spcPts val="1000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3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Checks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are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 spc="-35">
                <a:latin typeface="Georgia"/>
                <a:cs typeface="Georgia"/>
              </a:rPr>
              <a:t>questions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that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most</a:t>
            </a:r>
            <a:r>
              <a:rPr dirty="0" sz="1200" spc="30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students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should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be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able</a:t>
            </a:r>
            <a:r>
              <a:rPr dirty="0" sz="1200" spc="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to</a:t>
            </a:r>
            <a:r>
              <a:rPr dirty="0" sz="1200" spc="30">
                <a:latin typeface="Georgia"/>
                <a:cs typeface="Georgia"/>
              </a:rPr>
              <a:t> </a:t>
            </a:r>
            <a:r>
              <a:rPr dirty="0" sz="1200" spc="-35">
                <a:latin typeface="Georgia"/>
                <a:cs typeface="Georgia"/>
              </a:rPr>
              <a:t>answer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correctly</a:t>
            </a:r>
            <a:r>
              <a:rPr dirty="0" sz="1200" spc="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if</a:t>
            </a:r>
            <a:r>
              <a:rPr dirty="0" sz="1200" spc="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they</a:t>
            </a:r>
            <a:r>
              <a:rPr dirty="0" sz="1200" spc="30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have</a:t>
            </a:r>
            <a:r>
              <a:rPr dirty="0" sz="1200" spc="30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done</a:t>
            </a:r>
            <a:r>
              <a:rPr dirty="0" sz="1200" spc="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30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reading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or </a:t>
            </a:r>
            <a:r>
              <a:rPr dirty="0" sz="1200" spc="-25">
                <a:latin typeface="Georgia"/>
                <a:cs typeface="Georgia"/>
              </a:rPr>
              <a:t>	</a:t>
            </a:r>
            <a:r>
              <a:rPr dirty="0" sz="1200" spc="-40">
                <a:latin typeface="Georgia"/>
                <a:cs typeface="Georgia"/>
              </a:rPr>
              <a:t>followed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lecture.</a:t>
            </a:r>
            <a:r>
              <a:rPr dirty="0" sz="1200" spc="10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You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can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use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them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to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make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sure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students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are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where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you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think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they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are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before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you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40">
                <a:latin typeface="Georgia"/>
                <a:cs typeface="Georgia"/>
              </a:rPr>
              <a:t>move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on.</a:t>
            </a:r>
            <a:endParaRPr sz="1200">
              <a:latin typeface="Georgia"/>
              <a:cs typeface="Georgia"/>
            </a:endParaRPr>
          </a:p>
          <a:p>
            <a:pPr lvl="1" marL="486409" marR="6350" indent="-158115">
              <a:lnSpc>
                <a:spcPct val="100000"/>
              </a:lnSpc>
              <a:spcBef>
                <a:spcPts val="509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 spc="-20">
                <a:latin typeface="Georgia"/>
                <a:cs typeface="Georgia"/>
              </a:rPr>
              <a:t>ConcepTests</a:t>
            </a:r>
            <a:r>
              <a:rPr dirty="0" sz="1200" spc="5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(a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term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coined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by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Eric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Mazur)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are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intended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to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stimulate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debate,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so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you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don’t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want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to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prep</a:t>
            </a:r>
            <a:r>
              <a:rPr dirty="0" sz="1200" spc="5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5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class </a:t>
            </a:r>
            <a:r>
              <a:rPr dirty="0" sz="1200" spc="-10">
                <a:latin typeface="Georgia"/>
                <a:cs typeface="Georgia"/>
              </a:rPr>
              <a:t>	</a:t>
            </a:r>
            <a:r>
              <a:rPr dirty="0" sz="1200">
                <a:latin typeface="Georgia"/>
                <a:cs typeface="Georgia"/>
              </a:rPr>
              <a:t>too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explicitly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before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asking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them.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Ideally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you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want</a:t>
            </a:r>
            <a:r>
              <a:rPr dirty="0" sz="1200" spc="10">
                <a:latin typeface="Georgia"/>
                <a:cs typeface="Georgia"/>
              </a:rPr>
              <a:t> </a:t>
            </a:r>
            <a:r>
              <a:rPr dirty="0" sz="1200" spc="-35">
                <a:latin typeface="Georgia"/>
                <a:cs typeface="Georgia"/>
              </a:rPr>
              <a:t>between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40">
                <a:latin typeface="Georgia"/>
                <a:cs typeface="Georgia"/>
              </a:rPr>
              <a:t>30%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60">
                <a:latin typeface="Georgia"/>
                <a:cs typeface="Georgia"/>
              </a:rPr>
              <a:t>80%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of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class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to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40">
                <a:latin typeface="Georgia"/>
                <a:cs typeface="Georgia"/>
              </a:rPr>
              <a:t>answer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correctly.</a:t>
            </a:r>
            <a:endParaRPr sz="1200">
              <a:latin typeface="Georgia"/>
              <a:cs typeface="Georgia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Font typeface="Times New Roman"/>
              <a:buChar char="•"/>
              <a:tabLst>
                <a:tab pos="161290" algn="l"/>
              </a:tabLst>
            </a:pPr>
            <a:r>
              <a:rPr dirty="0" sz="1200">
                <a:latin typeface="Georgia"/>
                <a:cs typeface="Georgia"/>
              </a:rPr>
              <a:t>Either </a:t>
            </a:r>
            <a:r>
              <a:rPr dirty="0" sz="1200" spc="-10">
                <a:latin typeface="Georgia"/>
                <a:cs typeface="Georgia"/>
              </a:rPr>
              <a:t>way,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if a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strong</a:t>
            </a:r>
            <a:r>
              <a:rPr dirty="0" sz="1200">
                <a:latin typeface="Georgia"/>
                <a:cs typeface="Georgia"/>
              </a:rPr>
              <a:t> majority </a:t>
            </a:r>
            <a:r>
              <a:rPr dirty="0" sz="1200" spc="-35">
                <a:latin typeface="Georgia"/>
                <a:cs typeface="Georgia"/>
              </a:rPr>
              <a:t>answers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correctly,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you can </a:t>
            </a:r>
            <a:r>
              <a:rPr dirty="0" sz="1200" spc="-10">
                <a:latin typeface="Georgia"/>
                <a:cs typeface="Georgia"/>
              </a:rPr>
              <a:t>briefly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discuss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answer</a:t>
            </a:r>
            <a:r>
              <a:rPr dirty="0" sz="1200">
                <a:latin typeface="Georgia"/>
                <a:cs typeface="Georgia"/>
              </a:rPr>
              <a:t> and </a:t>
            </a:r>
            <a:r>
              <a:rPr dirty="0" sz="1200" spc="-35">
                <a:latin typeface="Georgia"/>
                <a:cs typeface="Georgia"/>
              </a:rPr>
              <a:t>move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on.</a:t>
            </a:r>
            <a:r>
              <a:rPr dirty="0" sz="1200" spc="1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If </a:t>
            </a:r>
            <a:r>
              <a:rPr dirty="0" sz="1200" spc="-10">
                <a:latin typeface="Georgia"/>
                <a:cs typeface="Georgia"/>
              </a:rPr>
              <a:t>many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students</a:t>
            </a:r>
            <a:r>
              <a:rPr dirty="0" sz="1200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do </a:t>
            </a:r>
            <a:r>
              <a:rPr dirty="0" sz="1200">
                <a:latin typeface="Georgia"/>
                <a:cs typeface="Georgia"/>
              </a:rPr>
              <a:t>not</a:t>
            </a:r>
            <a:r>
              <a:rPr dirty="0" sz="1200" spc="-55">
                <a:latin typeface="Georgia"/>
                <a:cs typeface="Georgia"/>
              </a:rPr>
              <a:t> </a:t>
            </a:r>
            <a:r>
              <a:rPr dirty="0" sz="1200" spc="-45">
                <a:latin typeface="Georgia"/>
                <a:cs typeface="Georgia"/>
              </a:rPr>
              <a:t>answer</a:t>
            </a:r>
            <a:r>
              <a:rPr dirty="0" sz="1200" spc="-30">
                <a:latin typeface="Georgia"/>
                <a:cs typeface="Georgia"/>
              </a:rPr>
              <a:t> correctly,</a:t>
            </a:r>
            <a:r>
              <a:rPr dirty="0" sz="1200" spc="-25">
                <a:latin typeface="Georgia"/>
                <a:cs typeface="Georgia"/>
              </a:rPr>
              <a:t> </a:t>
            </a:r>
            <a:r>
              <a:rPr dirty="0" sz="1200" spc="-45">
                <a:latin typeface="Georgia"/>
                <a:cs typeface="Georgia"/>
              </a:rPr>
              <a:t>consider</a:t>
            </a:r>
            <a:r>
              <a:rPr dirty="0" sz="1200" spc="-25">
                <a:latin typeface="Georgia"/>
                <a:cs typeface="Georgia"/>
              </a:rPr>
              <a:t> having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them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talk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briefly</a:t>
            </a:r>
            <a:r>
              <a:rPr dirty="0" sz="1200" spc="-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</a:t>
            </a:r>
            <a:r>
              <a:rPr dirty="0" sz="1200" spc="-40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pairs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or</a:t>
            </a:r>
            <a:r>
              <a:rPr dirty="0" sz="1200" spc="-40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small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groups</a:t>
            </a:r>
            <a:r>
              <a:rPr dirty="0" sz="1200" spc="-4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and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then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vote</a:t>
            </a:r>
            <a:r>
              <a:rPr dirty="0" sz="1200" spc="-4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again.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You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may</a:t>
            </a:r>
            <a:r>
              <a:rPr dirty="0" sz="1200" spc="-4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be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surprised </a:t>
            </a:r>
            <a:r>
              <a:rPr dirty="0" sz="1200">
                <a:latin typeface="Georgia"/>
                <a:cs typeface="Georgia"/>
              </a:rPr>
              <a:t>at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how</a:t>
            </a:r>
            <a:r>
              <a:rPr dirty="0" sz="1200" spc="40">
                <a:latin typeface="Georgia"/>
                <a:cs typeface="Georgia"/>
              </a:rPr>
              <a:t> </a:t>
            </a:r>
            <a:r>
              <a:rPr dirty="0" sz="1200" spc="-50">
                <a:latin typeface="Georgia"/>
                <a:cs typeface="Georgia"/>
              </a:rPr>
              <a:t>much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</a:t>
            </a:r>
            <a:r>
              <a:rPr dirty="0" sz="1200" spc="40">
                <a:latin typeface="Georgia"/>
                <a:cs typeface="Georgia"/>
              </a:rPr>
              <a:t> </a:t>
            </a:r>
            <a:r>
              <a:rPr dirty="0" sz="1200" spc="-35">
                <a:latin typeface="Georgia"/>
                <a:cs typeface="Georgia"/>
              </a:rPr>
              <a:t>minute</a:t>
            </a:r>
            <a:r>
              <a:rPr dirty="0" sz="1200" spc="4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of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 spc="-35">
                <a:latin typeface="Georgia"/>
                <a:cs typeface="Georgia"/>
              </a:rPr>
              <a:t>unguided</a:t>
            </a:r>
            <a:r>
              <a:rPr dirty="0" sz="1200" spc="40">
                <a:latin typeface="Georgia"/>
                <a:cs typeface="Georgia"/>
              </a:rPr>
              <a:t> </a:t>
            </a:r>
            <a:r>
              <a:rPr dirty="0" sz="1200" spc="-40">
                <a:latin typeface="Georgia"/>
                <a:cs typeface="Georgia"/>
              </a:rPr>
              <a:t>discussion</a:t>
            </a:r>
            <a:r>
              <a:rPr dirty="0" sz="1200" spc="40">
                <a:latin typeface="Georgia"/>
                <a:cs typeface="Georgia"/>
              </a:rPr>
              <a:t> </a:t>
            </a:r>
            <a:r>
              <a:rPr dirty="0" sz="1200" spc="-45">
                <a:latin typeface="Georgia"/>
                <a:cs typeface="Georgia"/>
              </a:rPr>
              <a:t>improves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4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hit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rate.</a:t>
            </a:r>
            <a:endParaRPr sz="1200">
              <a:latin typeface="Georgia"/>
              <a:cs typeface="Georgia"/>
            </a:endParaRPr>
          </a:p>
          <a:p>
            <a:pPr marL="161925" indent="-149225">
              <a:lnSpc>
                <a:spcPct val="100000"/>
              </a:lnSpc>
              <a:spcBef>
                <a:spcPts val="1010"/>
              </a:spcBef>
              <a:buSzPct val="37500"/>
              <a:buFont typeface="Times New Roman"/>
              <a:buChar char="•"/>
              <a:tabLst>
                <a:tab pos="161925" algn="l"/>
              </a:tabLst>
            </a:pPr>
            <a:r>
              <a:rPr dirty="0" sz="1200">
                <a:latin typeface="Georgia"/>
                <a:cs typeface="Georgia"/>
              </a:rPr>
              <a:t>Each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question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is</a:t>
            </a:r>
            <a:r>
              <a:rPr dirty="0" sz="1200" spc="10">
                <a:latin typeface="Georgia"/>
                <a:cs typeface="Georgia"/>
              </a:rPr>
              <a:t> </a:t>
            </a:r>
            <a:r>
              <a:rPr dirty="0" sz="1200" spc="-45">
                <a:latin typeface="Georgia"/>
                <a:cs typeface="Georgia"/>
              </a:rPr>
              <a:t>shown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on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two</a:t>
            </a:r>
            <a:r>
              <a:rPr dirty="0" sz="1200" spc="10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slides:</a:t>
            </a:r>
            <a:r>
              <a:rPr dirty="0" sz="1200" spc="10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first</a:t>
            </a:r>
            <a:r>
              <a:rPr dirty="0" sz="1200" spc="10">
                <a:latin typeface="Georgia"/>
                <a:cs typeface="Georgia"/>
              </a:rPr>
              <a:t> </a:t>
            </a:r>
            <a:r>
              <a:rPr dirty="0" sz="1200" spc="-40">
                <a:latin typeface="Georgia"/>
                <a:cs typeface="Georgia"/>
              </a:rPr>
              <a:t>shows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only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10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question,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40">
                <a:latin typeface="Georgia"/>
                <a:cs typeface="Georgia"/>
              </a:rPr>
              <a:t>second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adds</a:t>
            </a:r>
            <a:r>
              <a:rPr dirty="0" sz="1200" spc="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correct</a:t>
            </a:r>
            <a:r>
              <a:rPr dirty="0" sz="1200" spc="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answer.</a:t>
            </a:r>
            <a:endParaRPr sz="1200">
              <a:latin typeface="Georgia"/>
              <a:cs typeface="Georgia"/>
            </a:endParaRPr>
          </a:p>
          <a:p>
            <a:pPr algn="just" marL="161290" marR="7620" indent="-149225">
              <a:lnSpc>
                <a:spcPct val="100000"/>
              </a:lnSpc>
              <a:spcBef>
                <a:spcPts val="1000"/>
              </a:spcBef>
              <a:buSzPct val="37500"/>
              <a:buFont typeface="Times New Roman"/>
              <a:buChar char="•"/>
              <a:tabLst>
                <a:tab pos="161290" algn="l"/>
              </a:tabLst>
            </a:pPr>
            <a:r>
              <a:rPr dirty="0" sz="1200">
                <a:latin typeface="Georgia"/>
                <a:cs typeface="Georgia"/>
              </a:rPr>
              <a:t>Some</a:t>
            </a:r>
            <a:r>
              <a:rPr dirty="0" sz="1200" spc="8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of</a:t>
            </a:r>
            <a:r>
              <a:rPr dirty="0" sz="1200" spc="8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these</a:t>
            </a:r>
            <a:r>
              <a:rPr dirty="0" sz="1200" spc="8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questions</a:t>
            </a:r>
            <a:r>
              <a:rPr dirty="0" sz="1200" spc="8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are</a:t>
            </a:r>
            <a:r>
              <a:rPr dirty="0" sz="1200" spc="8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also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included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</a:t>
            </a:r>
            <a:r>
              <a:rPr dirty="0" sz="1200" spc="8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book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under</a:t>
            </a:r>
            <a:r>
              <a:rPr dirty="0" sz="1200" spc="8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“Conceptual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Questions</a:t>
            </a:r>
            <a:r>
              <a:rPr dirty="0" sz="1200" spc="8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ConcepTests,”</a:t>
            </a:r>
            <a:r>
              <a:rPr dirty="0" sz="1200" spc="11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but</a:t>
            </a:r>
            <a:r>
              <a:rPr dirty="0" sz="1200" spc="8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this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file </a:t>
            </a:r>
            <a:r>
              <a:rPr dirty="0" sz="1200" spc="-35">
                <a:latin typeface="Georgia"/>
                <a:cs typeface="Georgia"/>
              </a:rPr>
              <a:t>contains</a:t>
            </a:r>
            <a:r>
              <a:rPr dirty="0" sz="1200" spc="30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additional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 spc="-40">
                <a:latin typeface="Georgia"/>
                <a:cs typeface="Georgia"/>
              </a:rPr>
              <a:t>questions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that</a:t>
            </a:r>
            <a:r>
              <a:rPr dirty="0" sz="1200" spc="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are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not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</a:t>
            </a:r>
            <a:r>
              <a:rPr dirty="0" sz="1200" spc="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book.</a:t>
            </a:r>
            <a:endParaRPr sz="1200">
              <a:latin typeface="Georgia"/>
              <a:cs typeface="Georgia"/>
            </a:endParaRPr>
          </a:p>
          <a:p>
            <a:pPr algn="just" marL="161290" marR="8890" indent="-149225">
              <a:lnSpc>
                <a:spcPct val="100000"/>
              </a:lnSpc>
              <a:spcBef>
                <a:spcPts val="1005"/>
              </a:spcBef>
              <a:buSzPct val="37500"/>
              <a:buFont typeface="Times New Roman"/>
              <a:buChar char="•"/>
              <a:tabLst>
                <a:tab pos="161290" algn="l"/>
              </a:tabLst>
            </a:pPr>
            <a:r>
              <a:rPr dirty="0" sz="1200">
                <a:latin typeface="Georgia"/>
                <a:cs typeface="Georgia"/>
              </a:rPr>
              <a:t>Some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of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pages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contain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multiple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questions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with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same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set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of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options.</a:t>
            </a:r>
            <a:r>
              <a:rPr dirty="0" sz="1200" spc="2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These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questions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are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35">
                <a:latin typeface="Georgia"/>
                <a:cs typeface="Georgia"/>
              </a:rPr>
              <a:t>numbered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as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separate </a:t>
            </a:r>
            <a:r>
              <a:rPr dirty="0" sz="1200" spc="-40">
                <a:latin typeface="Georgia"/>
                <a:cs typeface="Georgia"/>
              </a:rPr>
              <a:t>questions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on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2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page.</a:t>
            </a:r>
            <a:endParaRPr sz="1200">
              <a:latin typeface="Georgia"/>
              <a:cs typeface="Georgia"/>
            </a:endParaRPr>
          </a:p>
          <a:p>
            <a:pPr algn="just" marL="161290" marR="5080" indent="-149225">
              <a:lnSpc>
                <a:spcPct val="100000"/>
              </a:lnSpc>
              <a:spcBef>
                <a:spcPts val="1005"/>
              </a:spcBef>
              <a:buSzPct val="37500"/>
              <a:buFont typeface="Times New Roman"/>
              <a:buChar char="•"/>
              <a:tabLst>
                <a:tab pos="161290" algn="l"/>
              </a:tabLst>
            </a:pPr>
            <a:r>
              <a:rPr dirty="0" sz="1200" spc="-45">
                <a:latin typeface="Georgia"/>
                <a:cs typeface="Georgia"/>
              </a:rPr>
              <a:t>Some</a:t>
            </a:r>
            <a:r>
              <a:rPr dirty="0" sz="1200" spc="-25">
                <a:latin typeface="Georgia"/>
                <a:cs typeface="Georgia"/>
              </a:rPr>
              <a:t> </a:t>
            </a:r>
            <a:r>
              <a:rPr dirty="0" sz="1200" spc="-40">
                <a:latin typeface="Georgia"/>
                <a:cs typeface="Georgia"/>
              </a:rPr>
              <a:t>questions</a:t>
            </a:r>
            <a:r>
              <a:rPr dirty="0" sz="1200" spc="-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can</a:t>
            </a:r>
            <a:r>
              <a:rPr dirty="0" sz="1200" spc="-20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have </a:t>
            </a:r>
            <a:r>
              <a:rPr dirty="0" sz="1200" spc="-30">
                <a:latin typeface="Georgia"/>
                <a:cs typeface="Georgia"/>
              </a:rPr>
              <a:t>multiple</a:t>
            </a:r>
            <a:r>
              <a:rPr dirty="0" sz="1200" spc="-2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answers.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(These</a:t>
            </a:r>
            <a:r>
              <a:rPr dirty="0" sz="1200" spc="-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are</a:t>
            </a:r>
            <a:r>
              <a:rPr dirty="0" sz="1200" spc="-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all</a:t>
            </a:r>
            <a:r>
              <a:rPr dirty="0" sz="1200" spc="-2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clearly</a:t>
            </a:r>
            <a:r>
              <a:rPr dirty="0" sz="1200" spc="-25">
                <a:latin typeface="Georgia"/>
                <a:cs typeface="Georgia"/>
              </a:rPr>
              <a:t> </a:t>
            </a:r>
            <a:r>
              <a:rPr dirty="0" sz="1200" spc="-35">
                <a:latin typeface="Georgia"/>
                <a:cs typeface="Georgia"/>
              </a:rPr>
              <a:t>marked</a:t>
            </a:r>
            <a:r>
              <a:rPr dirty="0" sz="1200" spc="-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with</a:t>
            </a:r>
            <a:r>
              <a:rPr dirty="0" sz="1200" spc="-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-25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phrase</a:t>
            </a:r>
            <a:r>
              <a:rPr dirty="0" sz="1200" spc="-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“Choose</a:t>
            </a:r>
            <a:r>
              <a:rPr dirty="0" sz="1200" spc="-2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all</a:t>
            </a:r>
            <a:r>
              <a:rPr dirty="0" sz="1200" spc="-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that</a:t>
            </a:r>
            <a:r>
              <a:rPr dirty="0" sz="1200" spc="-2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apply.”)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If</a:t>
            </a:r>
            <a:r>
              <a:rPr dirty="0" sz="1200" spc="-25">
                <a:latin typeface="Georgia"/>
                <a:cs typeface="Georgia"/>
              </a:rPr>
              <a:t> you </a:t>
            </a:r>
            <a:r>
              <a:rPr dirty="0" sz="1200">
                <a:latin typeface="Georgia"/>
                <a:cs typeface="Georgia"/>
              </a:rPr>
              <a:t>are</a:t>
            </a:r>
            <a:r>
              <a:rPr dirty="0" sz="1200" spc="-10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using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</a:t>
            </a:r>
            <a:r>
              <a:rPr dirty="0" sz="1200" spc="-10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clicker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system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that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doesn’t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allow</a:t>
            </a:r>
            <a:r>
              <a:rPr dirty="0" sz="1200" spc="-10">
                <a:latin typeface="Georgia"/>
                <a:cs typeface="Georgia"/>
              </a:rPr>
              <a:t> </a:t>
            </a:r>
            <a:r>
              <a:rPr dirty="0" sz="1200" spc="-30">
                <a:latin typeface="Georgia"/>
                <a:cs typeface="Georgia"/>
              </a:rPr>
              <a:t>multiple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 spc="-40">
                <a:latin typeface="Georgia"/>
                <a:cs typeface="Georgia"/>
              </a:rPr>
              <a:t>responses,</a:t>
            </a:r>
            <a:r>
              <a:rPr dirty="0" sz="1200">
                <a:latin typeface="Georgia"/>
                <a:cs typeface="Georgia"/>
              </a:rPr>
              <a:t> you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can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ask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 spc="-25">
                <a:latin typeface="Georgia"/>
                <a:cs typeface="Georgia"/>
              </a:rPr>
              <a:t>each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separately </a:t>
            </a:r>
            <a:r>
              <a:rPr dirty="0" sz="1200">
                <a:latin typeface="Georgia"/>
                <a:cs typeface="Georgia"/>
              </a:rPr>
              <a:t>as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</a:t>
            </a:r>
            <a:r>
              <a:rPr dirty="0" sz="1200" spc="-5">
                <a:latin typeface="Georgia"/>
                <a:cs typeface="Georgia"/>
              </a:rPr>
              <a:t> </a:t>
            </a:r>
            <a:r>
              <a:rPr dirty="0" sz="1200" spc="-55">
                <a:latin typeface="Georgia"/>
                <a:cs typeface="Georgia"/>
              </a:rPr>
              <a:t>yes-</a:t>
            </a:r>
            <a:r>
              <a:rPr dirty="0" sz="1200" spc="-60">
                <a:latin typeface="Georgia"/>
                <a:cs typeface="Georgia"/>
              </a:rPr>
              <a:t>or-</a:t>
            </a:r>
            <a:r>
              <a:rPr dirty="0" sz="1200" spc="-10">
                <a:latin typeface="Georgia"/>
                <a:cs typeface="Georgia"/>
              </a:rPr>
              <a:t>no question.</a:t>
            </a:r>
            <a:endParaRPr sz="1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78295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</a:t>
            </a:r>
            <a:r>
              <a:rPr dirty="0" spc="45"/>
              <a:t> </a:t>
            </a:r>
            <a:r>
              <a:rPr dirty="0"/>
              <a:t>curve</a:t>
            </a:r>
            <a:r>
              <a:rPr dirty="0" spc="45"/>
              <a:t> </a:t>
            </a:r>
            <a:r>
              <a:rPr dirty="0"/>
              <a:t>is</a:t>
            </a:r>
            <a:r>
              <a:rPr dirty="0" spc="45"/>
              <a:t> </a:t>
            </a:r>
            <a:r>
              <a:rPr dirty="0"/>
              <a:t>changing</a:t>
            </a:r>
            <a:r>
              <a:rPr dirty="0" spc="55"/>
              <a:t> </a:t>
            </a:r>
            <a:r>
              <a:rPr dirty="0" spc="-10"/>
              <a:t>over</a:t>
            </a:r>
            <a:r>
              <a:rPr dirty="0" spc="45"/>
              <a:t> </a:t>
            </a:r>
            <a:r>
              <a:rPr dirty="0"/>
              <a:t>time,</a:t>
            </a:r>
            <a:r>
              <a:rPr dirty="0" spc="50"/>
              <a:t> </a:t>
            </a:r>
            <a:r>
              <a:rPr dirty="0"/>
              <a:t>so</a:t>
            </a:r>
            <a:r>
              <a:rPr dirty="0" spc="50"/>
              <a:t> </a:t>
            </a:r>
            <a:r>
              <a:rPr dirty="0"/>
              <a:t>its</a:t>
            </a:r>
            <a:r>
              <a:rPr dirty="0" spc="45"/>
              <a:t> </a:t>
            </a:r>
            <a:r>
              <a:rPr dirty="0"/>
              <a:t>height</a:t>
            </a:r>
            <a:r>
              <a:rPr dirty="0" spc="45"/>
              <a:t> </a:t>
            </a:r>
            <a:r>
              <a:rPr dirty="0"/>
              <a:t>is</a:t>
            </a:r>
            <a:r>
              <a:rPr dirty="0" spc="45"/>
              <a:t> </a:t>
            </a:r>
            <a:r>
              <a:rPr dirty="0" spc="-10"/>
              <a:t>given</a:t>
            </a:r>
            <a:r>
              <a:rPr dirty="0" spc="50"/>
              <a:t> </a:t>
            </a:r>
            <a:r>
              <a:rPr dirty="0"/>
              <a:t>as</a:t>
            </a:r>
            <a:r>
              <a:rPr dirty="0" spc="45"/>
              <a:t> </a:t>
            </a:r>
            <a:r>
              <a:rPr dirty="0"/>
              <a:t>a</a:t>
            </a:r>
            <a:r>
              <a:rPr dirty="0" spc="50"/>
              <a:t> </a:t>
            </a:r>
            <a:r>
              <a:rPr dirty="0" spc="-10"/>
              <a:t>function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1107440" algn="l"/>
                <a:tab pos="5572125" algn="l"/>
              </a:tabLst>
            </a:pPr>
            <a:r>
              <a:rPr dirty="0" spc="-50" b="0" i="1">
                <a:latin typeface="Bookman Old Style"/>
                <a:cs typeface="Bookman Old Style"/>
              </a:rPr>
              <a:t>y</a:t>
            </a:r>
            <a:r>
              <a:rPr dirty="0" spc="-50"/>
              <a:t>(</a:t>
            </a:r>
            <a:r>
              <a:rPr dirty="0" spc="-50" b="0" i="1">
                <a:latin typeface="Bookman Old Style"/>
                <a:cs typeface="Bookman Old Style"/>
              </a:rPr>
              <a:t>x,</a:t>
            </a:r>
            <a:r>
              <a:rPr dirty="0" spc="-290" b="0" i="1">
                <a:latin typeface="Bookman Old Style"/>
                <a:cs typeface="Bookman Old Style"/>
              </a:rPr>
              <a:t> </a:t>
            </a:r>
            <a:r>
              <a:rPr dirty="0" spc="-25" b="0" i="1">
                <a:latin typeface="Bookman Old Style"/>
                <a:cs typeface="Bookman Old Style"/>
              </a:rPr>
              <a:t>t</a:t>
            </a:r>
            <a:r>
              <a:rPr dirty="0" spc="-25"/>
              <a:t>).</a:t>
            </a:r>
            <a:r>
              <a:rPr dirty="0"/>
              <a:t>	At</a:t>
            </a:r>
            <a:r>
              <a:rPr dirty="0" spc="370"/>
              <a:t> </a:t>
            </a:r>
            <a:r>
              <a:rPr dirty="0"/>
              <a:t>one</a:t>
            </a:r>
            <a:r>
              <a:rPr dirty="0" spc="370"/>
              <a:t> </a:t>
            </a:r>
            <a:r>
              <a:rPr dirty="0"/>
              <a:t>particular</a:t>
            </a:r>
            <a:r>
              <a:rPr dirty="0" spc="370"/>
              <a:t> </a:t>
            </a:r>
            <a:r>
              <a:rPr dirty="0"/>
              <a:t>place</a:t>
            </a:r>
            <a:r>
              <a:rPr dirty="0" spc="370"/>
              <a:t> </a:t>
            </a:r>
            <a:r>
              <a:rPr dirty="0"/>
              <a:t>and</a:t>
            </a:r>
            <a:r>
              <a:rPr dirty="0" spc="370"/>
              <a:t> </a:t>
            </a:r>
            <a:r>
              <a:rPr dirty="0" spc="-10"/>
              <a:t>time,</a:t>
            </a:r>
            <a:r>
              <a:rPr dirty="0"/>
              <a:t>	the</a:t>
            </a:r>
            <a:r>
              <a:rPr dirty="0" spc="265"/>
              <a:t> </a:t>
            </a:r>
            <a:r>
              <a:rPr dirty="0" spc="-55"/>
              <a:t>following</a:t>
            </a:r>
            <a:r>
              <a:rPr dirty="0" spc="280"/>
              <a:t> </a:t>
            </a:r>
            <a:r>
              <a:rPr dirty="0" spc="-10"/>
              <a:t>“mixed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1876506"/>
            <a:ext cx="4486910" cy="963930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2450">
                <a:latin typeface="Times New Roman"/>
                <a:cs typeface="Times New Roman"/>
              </a:rPr>
              <a:t>partial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derivative”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positive.</a:t>
            </a:r>
            <a:endParaRPr sz="24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755"/>
              </a:spcBef>
              <a:tabLst>
                <a:tab pos="612140" algn="l"/>
              </a:tabLst>
            </a:pPr>
            <a:r>
              <a:rPr dirty="0" u="sng" sz="2450" b="0" i="1">
                <a:uFill>
                  <a:solidFill>
                    <a:srgbClr val="000000"/>
                  </a:solidFill>
                </a:uFill>
                <a:latin typeface="Bookman Old Style"/>
                <a:cs typeface="Bookman Old Style"/>
              </a:rPr>
              <a:t> </a:t>
            </a:r>
            <a:r>
              <a:rPr dirty="0" u="sng" sz="2450" spc="60" b="0" i="1">
                <a:uFill>
                  <a:solidFill>
                    <a:srgbClr val="000000"/>
                  </a:solidFill>
                </a:uFill>
                <a:latin typeface="Bookman Old Style"/>
                <a:cs typeface="Bookman Old Style"/>
              </a:rPr>
              <a:t>∂</a:t>
            </a:r>
            <a:r>
              <a:rPr dirty="0" u="sng" sz="2450" spc="25" b="0" i="1">
                <a:uFill>
                  <a:solidFill>
                    <a:srgbClr val="000000"/>
                  </a:solidFill>
                </a:uFill>
                <a:latin typeface="Bookman Old Style"/>
                <a:cs typeface="Bookman Old Style"/>
              </a:rPr>
              <a:t> </a:t>
            </a:r>
            <a:r>
              <a:rPr dirty="0" u="none" sz="2450" b="0" i="1">
                <a:latin typeface="Bookman Old Style"/>
                <a:cs typeface="Bookman Old Style"/>
              </a:rPr>
              <a:t>	</a:t>
            </a:r>
            <a:r>
              <a:rPr dirty="0" u="sng" sz="2450" spc="-25" b="0" i="1">
                <a:uFill>
                  <a:solidFill>
                    <a:srgbClr val="000000"/>
                  </a:solidFill>
                </a:uFill>
                <a:latin typeface="Bookman Old Style"/>
                <a:cs typeface="Bookman Old Style"/>
              </a:rPr>
              <a:t>∂y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596206" y="2206255"/>
            <a:ext cx="874394" cy="403225"/>
          </a:xfrm>
          <a:prstGeom prst="rect">
            <a:avLst/>
          </a:prstGeom>
        </p:spPr>
        <p:txBody>
          <a:bodyPr wrap="square" lIns="0" tIns="3270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75"/>
              </a:spcBef>
              <a:tabLst>
                <a:tab pos="629285" algn="l"/>
              </a:tabLst>
            </a:pPr>
            <a:r>
              <a:rPr dirty="0" sz="2450">
                <a:latin typeface="Arial"/>
                <a:cs typeface="Arial"/>
              </a:rPr>
              <a:t>	 </a:t>
            </a:r>
            <a:endParaRPr sz="24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15137" y="2777596"/>
            <a:ext cx="8257540" cy="394398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algn="ctr" marR="219075">
              <a:lnSpc>
                <a:spcPct val="100000"/>
              </a:lnSpc>
              <a:spcBef>
                <a:spcPts val="825"/>
              </a:spcBef>
              <a:tabLst>
                <a:tab pos="605155" algn="l"/>
              </a:tabLst>
            </a:pPr>
            <a:r>
              <a:rPr dirty="0" sz="2450" spc="85" b="0" i="1">
                <a:latin typeface="Bookman Old Style"/>
                <a:cs typeface="Bookman Old Style"/>
              </a:rPr>
              <a:t>∂t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 spc="95" b="0" i="1">
                <a:latin typeface="Bookman Old Style"/>
                <a:cs typeface="Bookman Old Style"/>
              </a:rPr>
              <a:t>∂x</a:t>
            </a:r>
            <a:endParaRPr sz="2450">
              <a:latin typeface="Bookman Old Style"/>
              <a:cs typeface="Bookman Old Style"/>
            </a:endParaRPr>
          </a:p>
          <a:p>
            <a:pPr marL="15875" marR="5080">
              <a:lnSpc>
                <a:spcPct val="101699"/>
              </a:lnSpc>
              <a:spcBef>
                <a:spcPts val="680"/>
              </a:spcBef>
            </a:pPr>
            <a:r>
              <a:rPr dirty="0" sz="2450" spc="75">
                <a:latin typeface="Times New Roman"/>
                <a:cs typeface="Times New Roman"/>
              </a:rPr>
              <a:t>What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tell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curve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place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time? </a:t>
            </a:r>
            <a:r>
              <a:rPr dirty="0" sz="2450">
                <a:latin typeface="Times New Roman"/>
                <a:cs typeface="Times New Roman"/>
              </a:rPr>
              <a:t>Choose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one.</a:t>
            </a:r>
            <a:endParaRPr sz="2450">
              <a:latin typeface="Times New Roman"/>
              <a:cs typeface="Times New Roman"/>
            </a:endParaRPr>
          </a:p>
          <a:p>
            <a:pPr marL="38671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slope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curve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positive.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curve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upward.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concavity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curve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positive.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curve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accelerating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upward.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slope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curve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getting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over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time.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868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endParaRPr sz="1200">
              <a:latin typeface="Georgia"/>
              <a:cs typeface="Georgia"/>
            </a:endParaRPr>
          </a:p>
          <a:p>
            <a:pPr marL="12700" marR="6985">
              <a:lnSpc>
                <a:spcPct val="106700"/>
              </a:lnSpc>
              <a:spcBef>
                <a:spcPts val="5"/>
              </a:spcBef>
            </a:pPr>
            <a:r>
              <a:rPr dirty="0" sz="1400" spc="110">
                <a:latin typeface="Georgia"/>
                <a:cs typeface="Georgia"/>
              </a:rPr>
              <a:t>A</a:t>
            </a:r>
            <a:r>
              <a:rPr dirty="0" sz="1400" spc="-4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curve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changing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over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time,</a:t>
            </a:r>
            <a:r>
              <a:rPr dirty="0" sz="1400" spc="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so its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height</a:t>
            </a:r>
            <a:r>
              <a:rPr dirty="0" sz="1400" spc="1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given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as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 spc="-30" b="0" i="1">
                <a:latin typeface="Bookman Old Style"/>
                <a:cs typeface="Bookman Old Style"/>
              </a:rPr>
              <a:t>y</a:t>
            </a:r>
            <a:r>
              <a:rPr dirty="0" sz="1400" spc="-30">
                <a:latin typeface="Georgia"/>
                <a:cs typeface="Georgia"/>
              </a:rPr>
              <a:t>(</a:t>
            </a:r>
            <a:r>
              <a:rPr dirty="0" sz="1400" spc="-30" b="0" i="1">
                <a:latin typeface="Bookman Old Style"/>
                <a:cs typeface="Bookman Old Style"/>
              </a:rPr>
              <a:t>x,</a:t>
            </a:r>
            <a:r>
              <a:rPr dirty="0" sz="1400" spc="-180" b="0" i="1">
                <a:latin typeface="Bookman Old Style"/>
                <a:cs typeface="Bookman Old Style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t</a:t>
            </a:r>
            <a:r>
              <a:rPr dirty="0" sz="1400">
                <a:latin typeface="Georgia"/>
                <a:cs typeface="Georgia"/>
              </a:rPr>
              <a:t>).</a:t>
            </a:r>
            <a:r>
              <a:rPr dirty="0" sz="1400" spc="165">
                <a:latin typeface="Georgia"/>
                <a:cs typeface="Georgia"/>
              </a:rPr>
              <a:t> </a:t>
            </a:r>
            <a:r>
              <a:rPr dirty="0" sz="1400" spc="60">
                <a:latin typeface="Georgia"/>
                <a:cs typeface="Georgia"/>
              </a:rPr>
              <a:t>At</a:t>
            </a:r>
            <a:r>
              <a:rPr dirty="0" sz="1400" spc="1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one</a:t>
            </a:r>
            <a:r>
              <a:rPr dirty="0" sz="1400">
                <a:latin typeface="Georgia"/>
                <a:cs typeface="Georgia"/>
              </a:rPr>
              <a:t> particular</a:t>
            </a:r>
            <a:r>
              <a:rPr dirty="0" sz="1400" spc="1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place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time,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following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“mixed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partial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derivative”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positive.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482147" y="1843199"/>
            <a:ext cx="5842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79730" algn="l"/>
              </a:tabLst>
            </a:pPr>
            <a:r>
              <a:rPr dirty="0" u="sng" sz="1400" spc="-80" b="0" i="1">
                <a:uFill>
                  <a:solidFill>
                    <a:srgbClr val="000000"/>
                  </a:solidFill>
                </a:uFill>
                <a:latin typeface="Bookman Old Style"/>
                <a:cs typeface="Bookman Old Style"/>
              </a:rPr>
              <a:t> </a:t>
            </a:r>
            <a:r>
              <a:rPr dirty="0" u="sng" sz="1400" spc="-50" b="0" i="1">
                <a:uFill>
                  <a:solidFill>
                    <a:srgbClr val="000000"/>
                  </a:solidFill>
                </a:uFill>
                <a:latin typeface="Bookman Old Style"/>
                <a:cs typeface="Bookman Old Style"/>
              </a:rPr>
              <a:t>∂</a:t>
            </a:r>
            <a:r>
              <a:rPr dirty="0" u="none" sz="1400" b="0" i="1">
                <a:latin typeface="Bookman Old Style"/>
                <a:cs typeface="Bookman Old Style"/>
              </a:rPr>
              <a:t>	</a:t>
            </a:r>
            <a:r>
              <a:rPr dirty="0" u="sng" sz="1400" spc="-25" b="0" i="1">
                <a:uFill>
                  <a:solidFill>
                    <a:srgbClr val="000000"/>
                  </a:solidFill>
                </a:uFill>
                <a:latin typeface="Bookman Old Style"/>
                <a:cs typeface="Bookman Old Style"/>
              </a:rPr>
              <a:t>∂y</a:t>
            </a:r>
            <a:endParaRPr sz="1400">
              <a:latin typeface="Bookman Old Style"/>
              <a:cs typeface="Bookman Old Style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696205" y="1709557"/>
            <a:ext cx="529590" cy="244475"/>
          </a:xfrm>
          <a:prstGeom prst="rect">
            <a:avLst/>
          </a:prstGeom>
        </p:spPr>
        <p:txBody>
          <a:bodyPr wrap="square" lIns="0" tIns="1949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35"/>
              </a:spcBef>
              <a:tabLst>
                <a:tab pos="382270" algn="l"/>
              </a:tabLst>
            </a:pPr>
            <a:r>
              <a:rPr dirty="0" sz="1400">
                <a:latin typeface="Arial"/>
                <a:cs typeface="Arial"/>
              </a:rPr>
              <a:t>	 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1970941"/>
            <a:ext cx="6108065" cy="704215"/>
          </a:xfrm>
          <a:prstGeom prst="rect">
            <a:avLst/>
          </a:prstGeom>
        </p:spPr>
        <p:txBody>
          <a:bodyPr wrap="square" lIns="0" tIns="137160" rIns="0" bIns="0" rtlCol="0" vert="horz">
            <a:spAutoFit/>
          </a:bodyPr>
          <a:lstStyle/>
          <a:p>
            <a:pPr marL="3775710">
              <a:lnSpc>
                <a:spcPct val="100000"/>
              </a:lnSpc>
              <a:spcBef>
                <a:spcPts val="1080"/>
              </a:spcBef>
              <a:tabLst>
                <a:tab pos="4138929" algn="l"/>
              </a:tabLst>
            </a:pPr>
            <a:r>
              <a:rPr dirty="0" sz="1400" spc="50" b="0" i="1">
                <a:latin typeface="Bookman Old Style"/>
                <a:cs typeface="Bookman Old Style"/>
              </a:rPr>
              <a:t>∂t</a:t>
            </a:r>
            <a:r>
              <a:rPr dirty="0" sz="1400" b="0" i="1">
                <a:latin typeface="Bookman Old Style"/>
                <a:cs typeface="Bookman Old Style"/>
              </a:rPr>
              <a:t>	</a:t>
            </a:r>
            <a:r>
              <a:rPr dirty="0" sz="1400" spc="55" b="0" i="1">
                <a:latin typeface="Bookman Old Style"/>
                <a:cs typeface="Bookman Old Style"/>
              </a:rPr>
              <a:t>∂x</a:t>
            </a:r>
            <a:endParaRPr sz="140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400">
                <a:latin typeface="Georgia"/>
                <a:cs typeface="Georgia"/>
              </a:rPr>
              <a:t>What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does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tell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about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curve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place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time?</a:t>
            </a:r>
            <a:r>
              <a:rPr dirty="0" sz="1400" spc="23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Choose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one.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2860748"/>
            <a:ext cx="8265795" cy="235712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94970" indent="-257175">
              <a:lnSpc>
                <a:spcPct val="100000"/>
              </a:lnSpc>
              <a:spcBef>
                <a:spcPts val="135"/>
              </a:spcBef>
              <a:buAutoNum type="alphaUcPeriod"/>
              <a:tabLst>
                <a:tab pos="394970" algn="l"/>
              </a:tabLst>
            </a:pP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slope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curve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positive.</a:t>
            </a:r>
            <a:endParaRPr sz="1400">
              <a:latin typeface="Georgia"/>
              <a:cs typeface="Georgia"/>
            </a:endParaRPr>
          </a:p>
          <a:p>
            <a:pPr marL="394335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curve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moving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upward.</a:t>
            </a:r>
            <a:endParaRPr sz="1400">
              <a:latin typeface="Georgia"/>
              <a:cs typeface="Georgia"/>
            </a:endParaRPr>
          </a:p>
          <a:p>
            <a:pPr marL="394335" indent="-252095">
              <a:lnSpc>
                <a:spcPct val="100000"/>
              </a:lnSpc>
              <a:spcBef>
                <a:spcPts val="1105"/>
              </a:spcBef>
              <a:buAutoNum type="alphaUcPeriod"/>
              <a:tabLst>
                <a:tab pos="394335" algn="l"/>
              </a:tabLst>
            </a:pP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concavity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curve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positive.</a:t>
            </a:r>
            <a:endParaRPr sz="1400">
              <a:latin typeface="Georgia"/>
              <a:cs typeface="Georgia"/>
            </a:endParaRPr>
          </a:p>
          <a:p>
            <a:pPr marL="39497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970" algn="l"/>
              </a:tabLst>
            </a:pP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curve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accelerating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upward.</a:t>
            </a:r>
            <a:endParaRPr sz="1400">
              <a:latin typeface="Georgia"/>
              <a:cs typeface="Georgia"/>
            </a:endParaRPr>
          </a:p>
          <a:p>
            <a:pPr marL="394335" indent="-2444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slope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curve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getting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higher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over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time.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5"/>
              </a:spcBef>
            </a:pPr>
            <a:endParaRPr sz="1400">
              <a:latin typeface="Georgia"/>
              <a:cs typeface="Georgia"/>
            </a:endParaRPr>
          </a:p>
          <a:p>
            <a:pPr marL="23495" marR="5080" indent="-11430">
              <a:lnSpc>
                <a:spcPct val="106700"/>
              </a:lnSpc>
              <a:tabLst>
                <a:tab pos="97472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>
                <a:latin typeface="Georgia"/>
                <a:cs typeface="Georgia"/>
              </a:rPr>
              <a:t>E.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∂y/∂x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slope,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∂/∂t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anything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tells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how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thing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changing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over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time, </a:t>
            </a:r>
            <a:r>
              <a:rPr dirty="0" sz="1400">
                <a:latin typeface="Georgia"/>
                <a:cs typeface="Georgia"/>
              </a:rPr>
              <a:t>so</a:t>
            </a:r>
            <a:r>
              <a:rPr dirty="0" sz="1400" spc="4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tells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how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4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slope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changing.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356735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6.2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45" b="1">
                <a:latin typeface="Georgia"/>
                <a:cs typeface="Georgia"/>
              </a:rPr>
              <a:t>Free</a:t>
            </a:r>
            <a:r>
              <a:rPr dirty="0" sz="1700" spc="20" b="1">
                <a:latin typeface="Georgia"/>
                <a:cs typeface="Georgia"/>
              </a:rPr>
              <a:t> </a:t>
            </a:r>
            <a:r>
              <a:rPr dirty="0" sz="1700" spc="-25" b="1">
                <a:latin typeface="Georgia"/>
                <a:cs typeface="Georgia"/>
              </a:rPr>
              <a:t>Particles</a:t>
            </a:r>
            <a:r>
              <a:rPr dirty="0" sz="1700" spc="3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25" b="1">
                <a:latin typeface="Georgia"/>
                <a:cs typeface="Georgia"/>
              </a:rPr>
              <a:t> </a:t>
            </a:r>
            <a:r>
              <a:rPr dirty="0" sz="1700" spc="-65" b="1">
                <a:latin typeface="Georgia"/>
                <a:cs typeface="Georgia"/>
              </a:rPr>
              <a:t>Fourier</a:t>
            </a:r>
            <a:r>
              <a:rPr dirty="0" sz="1700" spc="2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Transforms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10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04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Why</a:t>
            </a:r>
            <a:r>
              <a:rPr dirty="0" spc="-5"/>
              <a:t> </a:t>
            </a:r>
            <a:r>
              <a:rPr dirty="0"/>
              <a:t>isn’t</a:t>
            </a:r>
            <a:r>
              <a:rPr dirty="0" spc="-5"/>
              <a:t> </a:t>
            </a:r>
            <a:r>
              <a:rPr dirty="0" spc="65"/>
              <a:t>it</a:t>
            </a:r>
            <a:r>
              <a:rPr dirty="0"/>
              <a:t> </a:t>
            </a:r>
            <a:r>
              <a:rPr dirty="0" spc="-25"/>
              <a:t>possible</a:t>
            </a:r>
            <a:r>
              <a:rPr dirty="0" spc="5"/>
              <a:t> </a:t>
            </a:r>
            <a:r>
              <a:rPr dirty="0"/>
              <a:t>for</a:t>
            </a:r>
            <a:r>
              <a:rPr dirty="0" spc="-5"/>
              <a:t> </a:t>
            </a:r>
            <a:r>
              <a:rPr dirty="0"/>
              <a:t>a particle to </a:t>
            </a:r>
            <a:r>
              <a:rPr dirty="0" spc="-10"/>
              <a:t>have</a:t>
            </a:r>
            <a:r>
              <a:rPr dirty="0"/>
              <a:t> the </a:t>
            </a:r>
            <a:r>
              <a:rPr dirty="0" spc="-75"/>
              <a:t>following</a:t>
            </a:r>
            <a:r>
              <a:rPr dirty="0"/>
              <a:t> </a:t>
            </a:r>
            <a:r>
              <a:rPr dirty="0" spc="-40"/>
              <a:t>wavefunc- </a:t>
            </a:r>
            <a:r>
              <a:rPr dirty="0" spc="-10"/>
              <a:t>tion?</a:t>
            </a: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dirty="0" b="0" i="1">
                <a:latin typeface="Bookman Old Style"/>
                <a:cs typeface="Bookman Old Style"/>
              </a:rPr>
              <a:t>ψ</a:t>
            </a:r>
            <a:r>
              <a:rPr dirty="0"/>
              <a:t>(</a:t>
            </a:r>
            <a:r>
              <a:rPr dirty="0" b="0" i="1">
                <a:latin typeface="Bookman Old Style"/>
                <a:cs typeface="Bookman Old Style"/>
              </a:rPr>
              <a:t>x</a:t>
            </a:r>
            <a:r>
              <a:rPr dirty="0"/>
              <a:t>)</a:t>
            </a:r>
            <a:r>
              <a:rPr dirty="0" spc="40"/>
              <a:t> </a:t>
            </a:r>
            <a:r>
              <a:rPr dirty="0" spc="385"/>
              <a:t>=</a:t>
            </a:r>
            <a:r>
              <a:rPr dirty="0" spc="45"/>
              <a:t> </a:t>
            </a:r>
            <a:r>
              <a:rPr dirty="0" spc="-10" b="0" i="1">
                <a:latin typeface="Bookman Old Style"/>
                <a:cs typeface="Bookman Old Style"/>
              </a:rPr>
              <a:t>Ae</a:t>
            </a:r>
            <a:r>
              <a:rPr dirty="0" baseline="27100" sz="3075" spc="-15" b="0" i="1">
                <a:latin typeface="Bookman Old Style"/>
                <a:cs typeface="Bookman Old Style"/>
              </a:rPr>
              <a:t>ik</a:t>
            </a:r>
            <a:r>
              <a:rPr dirty="0" baseline="21241" sz="2550" spc="-15"/>
              <a:t>1</a:t>
            </a:r>
            <a:r>
              <a:rPr dirty="0" baseline="27100" sz="3075" spc="-15" b="0" i="1">
                <a:latin typeface="Bookman Old Style"/>
                <a:cs typeface="Bookman Old Style"/>
              </a:rPr>
              <a:t>x</a:t>
            </a:r>
            <a:r>
              <a:rPr dirty="0" baseline="27100" sz="3075" spc="-60" b="0" i="1">
                <a:latin typeface="Bookman Old Style"/>
                <a:cs typeface="Bookman Old Style"/>
              </a:rPr>
              <a:t> </a:t>
            </a:r>
            <a:r>
              <a:rPr dirty="0" sz="2450" spc="385"/>
              <a:t>+</a:t>
            </a:r>
            <a:r>
              <a:rPr dirty="0" sz="2450" spc="-85"/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Be</a:t>
            </a:r>
            <a:r>
              <a:rPr dirty="0" baseline="27100" sz="3075" spc="-15" b="0" i="1">
                <a:latin typeface="Bookman Old Style"/>
                <a:cs typeface="Bookman Old Style"/>
              </a:rPr>
              <a:t>ik</a:t>
            </a:r>
            <a:r>
              <a:rPr dirty="0" baseline="21241" sz="2550" spc="-15"/>
              <a:t>2</a:t>
            </a:r>
            <a:r>
              <a:rPr dirty="0" baseline="27100" sz="3075" spc="-15" b="0" i="1">
                <a:latin typeface="Bookman Old Style"/>
                <a:cs typeface="Bookman Old Style"/>
              </a:rPr>
              <a:t>x</a:t>
            </a:r>
            <a:endParaRPr baseline="27100" sz="3075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225489"/>
            <a:ext cx="8260080" cy="308737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735"/>
              </a:spcBef>
            </a:pP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8671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continuous.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differentiable.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normalizable.</a:t>
            </a:r>
            <a:endParaRPr sz="2450">
              <a:latin typeface="Times New Roman"/>
              <a:cs typeface="Times New Roman"/>
            </a:endParaRPr>
          </a:p>
          <a:p>
            <a:pPr marL="386080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time-</a:t>
            </a:r>
            <a:r>
              <a:rPr dirty="0" sz="2450">
                <a:latin typeface="Times New Roman"/>
                <a:cs typeface="Times New Roman"/>
              </a:rPr>
              <a:t>independent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</a:t>
            </a:r>
            <a:r>
              <a:rPr dirty="0" sz="2450" spc="-85">
                <a:latin typeface="Times New Roman"/>
                <a:cs typeface="Times New Roman"/>
              </a:rPr>
              <a:t>c</a:t>
            </a:r>
            <a:r>
              <a:rPr dirty="0" sz="2450" spc="-15">
                <a:latin typeface="Times New Roman"/>
                <a:cs typeface="Times New Roman"/>
              </a:rPr>
              <a:t>h</a:t>
            </a:r>
            <a:r>
              <a:rPr dirty="0" sz="2450" spc="-10">
                <a:latin typeface="Times New Roman"/>
                <a:cs typeface="Times New Roman"/>
              </a:rPr>
              <a:t>r</a:t>
            </a:r>
            <a:r>
              <a:rPr dirty="0" sz="2450" spc="-830">
                <a:latin typeface="Times New Roman"/>
                <a:cs typeface="Times New Roman"/>
              </a:rPr>
              <a:t>¨</a:t>
            </a:r>
            <a:r>
              <a:rPr dirty="0" sz="2450" spc="-10">
                <a:latin typeface="Times New Roman"/>
                <a:cs typeface="Times New Roman"/>
              </a:rPr>
              <a:t>odinger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equa- 	tion.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10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04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Why</a:t>
            </a:r>
            <a:r>
              <a:rPr dirty="0" spc="-5"/>
              <a:t> </a:t>
            </a:r>
            <a:r>
              <a:rPr dirty="0"/>
              <a:t>isn’t</a:t>
            </a:r>
            <a:r>
              <a:rPr dirty="0" spc="-5"/>
              <a:t> </a:t>
            </a:r>
            <a:r>
              <a:rPr dirty="0" spc="65"/>
              <a:t>it</a:t>
            </a:r>
            <a:r>
              <a:rPr dirty="0"/>
              <a:t> </a:t>
            </a:r>
            <a:r>
              <a:rPr dirty="0" spc="-25"/>
              <a:t>possible</a:t>
            </a:r>
            <a:r>
              <a:rPr dirty="0" spc="5"/>
              <a:t> </a:t>
            </a:r>
            <a:r>
              <a:rPr dirty="0"/>
              <a:t>for</a:t>
            </a:r>
            <a:r>
              <a:rPr dirty="0" spc="-5"/>
              <a:t> </a:t>
            </a:r>
            <a:r>
              <a:rPr dirty="0"/>
              <a:t>a particle to </a:t>
            </a:r>
            <a:r>
              <a:rPr dirty="0" spc="-10"/>
              <a:t>have</a:t>
            </a:r>
            <a:r>
              <a:rPr dirty="0"/>
              <a:t> the </a:t>
            </a:r>
            <a:r>
              <a:rPr dirty="0" spc="-75"/>
              <a:t>following</a:t>
            </a:r>
            <a:r>
              <a:rPr dirty="0"/>
              <a:t> </a:t>
            </a:r>
            <a:r>
              <a:rPr dirty="0" spc="-40"/>
              <a:t>wavefunc- </a:t>
            </a:r>
            <a:r>
              <a:rPr dirty="0" spc="-10"/>
              <a:t>tion?</a:t>
            </a: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dirty="0" b="0" i="1">
                <a:latin typeface="Bookman Old Style"/>
                <a:cs typeface="Bookman Old Style"/>
              </a:rPr>
              <a:t>ψ</a:t>
            </a:r>
            <a:r>
              <a:rPr dirty="0"/>
              <a:t>(</a:t>
            </a:r>
            <a:r>
              <a:rPr dirty="0" b="0" i="1">
                <a:latin typeface="Bookman Old Style"/>
                <a:cs typeface="Bookman Old Style"/>
              </a:rPr>
              <a:t>x</a:t>
            </a:r>
            <a:r>
              <a:rPr dirty="0"/>
              <a:t>)</a:t>
            </a:r>
            <a:r>
              <a:rPr dirty="0" spc="40"/>
              <a:t> </a:t>
            </a:r>
            <a:r>
              <a:rPr dirty="0" spc="385"/>
              <a:t>=</a:t>
            </a:r>
            <a:r>
              <a:rPr dirty="0" spc="45"/>
              <a:t> </a:t>
            </a:r>
            <a:r>
              <a:rPr dirty="0" spc="-10" b="0" i="1">
                <a:latin typeface="Bookman Old Style"/>
                <a:cs typeface="Bookman Old Style"/>
              </a:rPr>
              <a:t>Ae</a:t>
            </a:r>
            <a:r>
              <a:rPr dirty="0" baseline="27100" sz="3075" spc="-15" b="0" i="1">
                <a:latin typeface="Bookman Old Style"/>
                <a:cs typeface="Bookman Old Style"/>
              </a:rPr>
              <a:t>ik</a:t>
            </a:r>
            <a:r>
              <a:rPr dirty="0" baseline="21241" sz="2550" spc="-15"/>
              <a:t>1</a:t>
            </a:r>
            <a:r>
              <a:rPr dirty="0" baseline="27100" sz="3075" spc="-15" b="0" i="1">
                <a:latin typeface="Bookman Old Style"/>
                <a:cs typeface="Bookman Old Style"/>
              </a:rPr>
              <a:t>x</a:t>
            </a:r>
            <a:r>
              <a:rPr dirty="0" baseline="27100" sz="3075" spc="-60" b="0" i="1">
                <a:latin typeface="Bookman Old Style"/>
                <a:cs typeface="Bookman Old Style"/>
              </a:rPr>
              <a:t> </a:t>
            </a:r>
            <a:r>
              <a:rPr dirty="0" sz="2450" spc="385"/>
              <a:t>+</a:t>
            </a:r>
            <a:r>
              <a:rPr dirty="0" sz="2450" spc="-85"/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Be</a:t>
            </a:r>
            <a:r>
              <a:rPr dirty="0" baseline="27100" sz="3075" spc="-15" b="0" i="1">
                <a:latin typeface="Bookman Old Style"/>
                <a:cs typeface="Bookman Old Style"/>
              </a:rPr>
              <a:t>ik</a:t>
            </a:r>
            <a:r>
              <a:rPr dirty="0" baseline="21241" sz="2550" spc="-15"/>
              <a:t>2</a:t>
            </a:r>
            <a:r>
              <a:rPr dirty="0" baseline="27100" sz="3075" spc="-15" b="0" i="1">
                <a:latin typeface="Bookman Old Style"/>
                <a:cs typeface="Bookman Old Style"/>
              </a:rPr>
              <a:t>x</a:t>
            </a:r>
            <a:endParaRPr baseline="27100" sz="3075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225489"/>
            <a:ext cx="8267700" cy="3707765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1735"/>
              </a:spcBef>
            </a:pP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9433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continuous.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differentiable.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normalizable.</a:t>
            </a:r>
            <a:endParaRPr sz="2450">
              <a:latin typeface="Times New Roman"/>
              <a:cs typeface="Times New Roman"/>
            </a:endParaRPr>
          </a:p>
          <a:p>
            <a:pPr marL="393065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It’s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time-</a:t>
            </a:r>
            <a:r>
              <a:rPr dirty="0" sz="2450">
                <a:latin typeface="Times New Roman"/>
                <a:cs typeface="Times New Roman"/>
              </a:rPr>
              <a:t>independent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</a:t>
            </a:r>
            <a:r>
              <a:rPr dirty="0" sz="2450" spc="-85">
                <a:latin typeface="Times New Roman"/>
                <a:cs typeface="Times New Roman"/>
              </a:rPr>
              <a:t>c</a:t>
            </a:r>
            <a:r>
              <a:rPr dirty="0" sz="2450" spc="-15">
                <a:latin typeface="Times New Roman"/>
                <a:cs typeface="Times New Roman"/>
              </a:rPr>
              <a:t>h</a:t>
            </a:r>
            <a:r>
              <a:rPr dirty="0" sz="2450" spc="-10">
                <a:latin typeface="Times New Roman"/>
                <a:cs typeface="Times New Roman"/>
              </a:rPr>
              <a:t>r</a:t>
            </a:r>
            <a:r>
              <a:rPr dirty="0" sz="2450" spc="-830">
                <a:latin typeface="Times New Roman"/>
                <a:cs typeface="Times New Roman"/>
              </a:rPr>
              <a:t>¨</a:t>
            </a:r>
            <a:r>
              <a:rPr dirty="0" sz="2450" spc="-10">
                <a:latin typeface="Times New Roman"/>
                <a:cs typeface="Times New Roman"/>
              </a:rPr>
              <a:t>odinger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equa- 	tion.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10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198732"/>
            <a:ext cx="7923530" cy="93662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25400" marR="17780">
              <a:lnSpc>
                <a:spcPct val="122000"/>
              </a:lnSpc>
              <a:spcBef>
                <a:spcPts val="90"/>
              </a:spcBef>
            </a:pPr>
            <a:r>
              <a:rPr dirty="0"/>
              <a:t>The</a:t>
            </a:r>
            <a:r>
              <a:rPr dirty="0" spc="160"/>
              <a:t> </a:t>
            </a:r>
            <a:r>
              <a:rPr dirty="0"/>
              <a:t>functions</a:t>
            </a:r>
            <a:r>
              <a:rPr dirty="0" spc="165"/>
              <a:t> </a:t>
            </a:r>
            <a:r>
              <a:rPr dirty="0" b="0" i="1">
                <a:latin typeface="Bookman Old Style"/>
                <a:cs typeface="Bookman Old Style"/>
              </a:rPr>
              <a:t>ψ</a:t>
            </a:r>
            <a:r>
              <a:rPr dirty="0" baseline="-9485" sz="3075" b="0" i="1">
                <a:latin typeface="Bookman Old Style"/>
                <a:cs typeface="Bookman Old Style"/>
              </a:rPr>
              <a:t>π</a:t>
            </a:r>
            <a:r>
              <a:rPr dirty="0" sz="2450"/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/>
              <a:t>)</a:t>
            </a:r>
            <a:r>
              <a:rPr dirty="0" sz="2450" spc="100"/>
              <a:t> </a:t>
            </a:r>
            <a:r>
              <a:rPr dirty="0" sz="2450" spc="385"/>
              <a:t>=</a:t>
            </a:r>
            <a:r>
              <a:rPr dirty="0" sz="2450" spc="95"/>
              <a:t> </a:t>
            </a:r>
            <a:r>
              <a:rPr dirty="0" sz="2450" b="0" i="1">
                <a:latin typeface="Bookman Old Style"/>
                <a:cs typeface="Bookman Old Style"/>
              </a:rPr>
              <a:t>e</a:t>
            </a:r>
            <a:r>
              <a:rPr dirty="0" baseline="24390" sz="3075" b="0" i="1">
                <a:latin typeface="Bookman Old Style"/>
                <a:cs typeface="Bookman Old Style"/>
              </a:rPr>
              <a:t>iπx</a:t>
            </a:r>
            <a:r>
              <a:rPr dirty="0" baseline="24390" sz="3075" spc="315" b="0" i="1">
                <a:latin typeface="Bookman Old Style"/>
                <a:cs typeface="Bookman Old Style"/>
              </a:rPr>
              <a:t> </a:t>
            </a:r>
            <a:r>
              <a:rPr dirty="0" sz="2450"/>
              <a:t>and</a:t>
            </a:r>
            <a:r>
              <a:rPr dirty="0" sz="2450" spc="165"/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9485" sz="3075" i="1">
                <a:latin typeface="Times New Roman"/>
                <a:cs typeface="Times New Roman"/>
              </a:rPr>
              <a:t>−</a:t>
            </a:r>
            <a:r>
              <a:rPr dirty="0" baseline="-9485" sz="3075" b="0" i="1">
                <a:latin typeface="Bookman Old Style"/>
                <a:cs typeface="Bookman Old Style"/>
              </a:rPr>
              <a:t>π</a:t>
            </a:r>
            <a:r>
              <a:rPr dirty="0" sz="2450"/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/>
              <a:t>)</a:t>
            </a:r>
            <a:r>
              <a:rPr dirty="0" sz="2450" spc="95"/>
              <a:t> </a:t>
            </a:r>
            <a:r>
              <a:rPr dirty="0" sz="2450" spc="385"/>
              <a:t>=</a:t>
            </a:r>
            <a:r>
              <a:rPr dirty="0" sz="2450" spc="100"/>
              <a:t> </a:t>
            </a:r>
            <a:r>
              <a:rPr dirty="0" sz="2450" b="0" i="1">
                <a:latin typeface="Bookman Old Style"/>
                <a:cs typeface="Bookman Old Style"/>
              </a:rPr>
              <a:t>e</a:t>
            </a:r>
            <a:r>
              <a:rPr dirty="0" baseline="24390" sz="3075" i="1">
                <a:latin typeface="Times New Roman"/>
                <a:cs typeface="Times New Roman"/>
              </a:rPr>
              <a:t>−</a:t>
            </a:r>
            <a:r>
              <a:rPr dirty="0" baseline="24390" sz="3075" b="0" i="1">
                <a:latin typeface="Bookman Old Style"/>
                <a:cs typeface="Bookman Old Style"/>
              </a:rPr>
              <a:t>iπx</a:t>
            </a:r>
            <a:r>
              <a:rPr dirty="0" baseline="24390" sz="3075" spc="315" b="0" i="1">
                <a:latin typeface="Bookman Old Style"/>
                <a:cs typeface="Bookman Old Style"/>
              </a:rPr>
              <a:t> </a:t>
            </a:r>
            <a:r>
              <a:rPr dirty="0" sz="2450" spc="-10"/>
              <a:t>represent.</a:t>
            </a:r>
            <a:r>
              <a:rPr dirty="0" sz="2450" spc="-215"/>
              <a:t> </a:t>
            </a:r>
            <a:r>
              <a:rPr dirty="0" sz="2450"/>
              <a:t>.</a:t>
            </a:r>
            <a:r>
              <a:rPr dirty="0" sz="2450" spc="-215"/>
              <a:t> </a:t>
            </a:r>
            <a:r>
              <a:rPr dirty="0" sz="2450" spc="-50"/>
              <a:t>. </a:t>
            </a:r>
            <a:r>
              <a:rPr dirty="0" sz="2450"/>
              <a:t>(Choose</a:t>
            </a:r>
            <a:r>
              <a:rPr dirty="0" sz="2450" spc="-6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313976"/>
            <a:ext cx="8256905" cy="25546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  <a:tab pos="1073785" algn="l"/>
                <a:tab pos="2243455" algn="l"/>
                <a:tab pos="3738245" algn="l"/>
                <a:tab pos="4102735" algn="l"/>
                <a:tab pos="4380230" algn="l"/>
                <a:tab pos="4968240" algn="l"/>
                <a:tab pos="6130925" algn="l"/>
                <a:tab pos="7793990" algn="l"/>
              </a:tabLst>
            </a:pPr>
            <a:r>
              <a:rPr dirty="0" sz="2450" spc="-25">
                <a:latin typeface="Times New Roman"/>
                <a:cs typeface="Times New Roman"/>
              </a:rPr>
              <a:t>Two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eigenstates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free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particle,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representing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65">
                <a:latin typeface="Times New Roman"/>
                <a:cs typeface="Times New Roman"/>
              </a:rPr>
              <a:t>two </a:t>
            </a:r>
            <a:r>
              <a:rPr dirty="0" sz="2450" spc="-6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levels.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different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free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particle,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representing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level.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free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particle,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expressed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two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 	ways.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10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198732"/>
            <a:ext cx="7923530" cy="93662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25400" marR="17780">
              <a:lnSpc>
                <a:spcPct val="122000"/>
              </a:lnSpc>
              <a:spcBef>
                <a:spcPts val="90"/>
              </a:spcBef>
            </a:pPr>
            <a:r>
              <a:rPr dirty="0"/>
              <a:t>The</a:t>
            </a:r>
            <a:r>
              <a:rPr dirty="0" spc="160"/>
              <a:t> </a:t>
            </a:r>
            <a:r>
              <a:rPr dirty="0"/>
              <a:t>functions</a:t>
            </a:r>
            <a:r>
              <a:rPr dirty="0" spc="165"/>
              <a:t> </a:t>
            </a:r>
            <a:r>
              <a:rPr dirty="0" b="0" i="1">
                <a:latin typeface="Bookman Old Style"/>
                <a:cs typeface="Bookman Old Style"/>
              </a:rPr>
              <a:t>ψ</a:t>
            </a:r>
            <a:r>
              <a:rPr dirty="0" baseline="-9485" sz="3075" b="0" i="1">
                <a:latin typeface="Bookman Old Style"/>
                <a:cs typeface="Bookman Old Style"/>
              </a:rPr>
              <a:t>π</a:t>
            </a:r>
            <a:r>
              <a:rPr dirty="0" sz="2450"/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/>
              <a:t>)</a:t>
            </a:r>
            <a:r>
              <a:rPr dirty="0" sz="2450" spc="100"/>
              <a:t> </a:t>
            </a:r>
            <a:r>
              <a:rPr dirty="0" sz="2450" spc="385"/>
              <a:t>=</a:t>
            </a:r>
            <a:r>
              <a:rPr dirty="0" sz="2450" spc="95"/>
              <a:t> </a:t>
            </a:r>
            <a:r>
              <a:rPr dirty="0" sz="2450" b="0" i="1">
                <a:latin typeface="Bookman Old Style"/>
                <a:cs typeface="Bookman Old Style"/>
              </a:rPr>
              <a:t>e</a:t>
            </a:r>
            <a:r>
              <a:rPr dirty="0" baseline="24390" sz="3075" b="0" i="1">
                <a:latin typeface="Bookman Old Style"/>
                <a:cs typeface="Bookman Old Style"/>
              </a:rPr>
              <a:t>iπx</a:t>
            </a:r>
            <a:r>
              <a:rPr dirty="0" baseline="24390" sz="3075" spc="315" b="0" i="1">
                <a:latin typeface="Bookman Old Style"/>
                <a:cs typeface="Bookman Old Style"/>
              </a:rPr>
              <a:t> </a:t>
            </a:r>
            <a:r>
              <a:rPr dirty="0" sz="2450"/>
              <a:t>and</a:t>
            </a:r>
            <a:r>
              <a:rPr dirty="0" sz="2450" spc="165"/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baseline="-9485" sz="3075" i="1">
                <a:latin typeface="Times New Roman"/>
                <a:cs typeface="Times New Roman"/>
              </a:rPr>
              <a:t>−</a:t>
            </a:r>
            <a:r>
              <a:rPr dirty="0" baseline="-9485" sz="3075" b="0" i="1">
                <a:latin typeface="Bookman Old Style"/>
                <a:cs typeface="Bookman Old Style"/>
              </a:rPr>
              <a:t>π</a:t>
            </a:r>
            <a:r>
              <a:rPr dirty="0" sz="2450"/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/>
              <a:t>)</a:t>
            </a:r>
            <a:r>
              <a:rPr dirty="0" sz="2450" spc="95"/>
              <a:t> </a:t>
            </a:r>
            <a:r>
              <a:rPr dirty="0" sz="2450" spc="385"/>
              <a:t>=</a:t>
            </a:r>
            <a:r>
              <a:rPr dirty="0" sz="2450" spc="100"/>
              <a:t> </a:t>
            </a:r>
            <a:r>
              <a:rPr dirty="0" sz="2450" b="0" i="1">
                <a:latin typeface="Bookman Old Style"/>
                <a:cs typeface="Bookman Old Style"/>
              </a:rPr>
              <a:t>e</a:t>
            </a:r>
            <a:r>
              <a:rPr dirty="0" baseline="24390" sz="3075" i="1">
                <a:latin typeface="Times New Roman"/>
                <a:cs typeface="Times New Roman"/>
              </a:rPr>
              <a:t>−</a:t>
            </a:r>
            <a:r>
              <a:rPr dirty="0" baseline="24390" sz="3075" b="0" i="1">
                <a:latin typeface="Bookman Old Style"/>
                <a:cs typeface="Bookman Old Style"/>
              </a:rPr>
              <a:t>iπx</a:t>
            </a:r>
            <a:r>
              <a:rPr dirty="0" baseline="24390" sz="3075" spc="315" b="0" i="1">
                <a:latin typeface="Bookman Old Style"/>
                <a:cs typeface="Bookman Old Style"/>
              </a:rPr>
              <a:t> </a:t>
            </a:r>
            <a:r>
              <a:rPr dirty="0" sz="2450" spc="-10"/>
              <a:t>represent.</a:t>
            </a:r>
            <a:r>
              <a:rPr dirty="0" sz="2450" spc="-215"/>
              <a:t> </a:t>
            </a:r>
            <a:r>
              <a:rPr dirty="0" sz="2450"/>
              <a:t>.</a:t>
            </a:r>
            <a:r>
              <a:rPr dirty="0" sz="2450" spc="-215"/>
              <a:t> </a:t>
            </a:r>
            <a:r>
              <a:rPr dirty="0" sz="2450" spc="-50"/>
              <a:t>. </a:t>
            </a:r>
            <a:r>
              <a:rPr dirty="0" sz="2450"/>
              <a:t>(Choose</a:t>
            </a:r>
            <a:r>
              <a:rPr dirty="0" sz="2450" spc="-6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313976"/>
            <a:ext cx="8268970" cy="31743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  <a:tab pos="1085215" algn="l"/>
                <a:tab pos="2255520" algn="l"/>
                <a:tab pos="3749675" algn="l"/>
                <a:tab pos="4114800" algn="l"/>
                <a:tab pos="4392295" algn="l"/>
                <a:tab pos="4979670" algn="l"/>
                <a:tab pos="6142355" algn="l"/>
                <a:tab pos="7806055" algn="l"/>
              </a:tabLst>
            </a:pPr>
            <a:r>
              <a:rPr dirty="0" sz="2450" spc="-25">
                <a:latin typeface="Times New Roman"/>
                <a:cs typeface="Times New Roman"/>
              </a:rPr>
              <a:t>Two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eigenstates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free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particle,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representing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65">
                <a:latin typeface="Times New Roman"/>
                <a:cs typeface="Times New Roman"/>
              </a:rPr>
              <a:t>two </a:t>
            </a:r>
            <a:r>
              <a:rPr dirty="0" sz="2450" spc="-6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levels.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different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free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particle,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representing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level.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same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free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particle,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expressed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two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 	ways.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10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365"/>
              <a:t> </a:t>
            </a:r>
            <a:r>
              <a:rPr dirty="0"/>
              <a:t>Fourier</a:t>
            </a:r>
            <a:r>
              <a:rPr dirty="0" spc="375"/>
              <a:t> </a:t>
            </a:r>
            <a:r>
              <a:rPr dirty="0"/>
              <a:t>transform</a:t>
            </a:r>
            <a:r>
              <a:rPr dirty="0" spc="375"/>
              <a:t> </a:t>
            </a:r>
            <a:r>
              <a:rPr dirty="0"/>
              <a:t>is</a:t>
            </a:r>
            <a:r>
              <a:rPr dirty="0" spc="375"/>
              <a:t> </a:t>
            </a:r>
            <a:r>
              <a:rPr dirty="0"/>
              <a:t>a</a:t>
            </a:r>
            <a:r>
              <a:rPr dirty="0" spc="370"/>
              <a:t> </a:t>
            </a:r>
            <a:r>
              <a:rPr dirty="0"/>
              <a:t>mathematical</a:t>
            </a:r>
            <a:r>
              <a:rPr dirty="0" spc="375"/>
              <a:t> </a:t>
            </a:r>
            <a:r>
              <a:rPr dirty="0"/>
              <a:t>technique</a:t>
            </a:r>
            <a:r>
              <a:rPr dirty="0" spc="375"/>
              <a:t> </a:t>
            </a:r>
            <a:r>
              <a:rPr dirty="0" spc="-50"/>
              <a:t>for.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/>
              <a:t>Finding</a:t>
            </a:r>
            <a:r>
              <a:rPr dirty="0" spc="20"/>
              <a:t> </a:t>
            </a:r>
            <a:r>
              <a:rPr dirty="0"/>
              <a:t>the</a:t>
            </a:r>
            <a:r>
              <a:rPr dirty="0" spc="15"/>
              <a:t> </a:t>
            </a:r>
            <a:r>
              <a:rPr dirty="0" spc="-30"/>
              <a:t>complex</a:t>
            </a:r>
            <a:r>
              <a:rPr dirty="0" spc="20"/>
              <a:t> </a:t>
            </a:r>
            <a:r>
              <a:rPr dirty="0"/>
              <a:t>exponential</a:t>
            </a:r>
            <a:r>
              <a:rPr dirty="0" spc="15"/>
              <a:t> </a:t>
            </a:r>
            <a:r>
              <a:rPr dirty="0"/>
              <a:t>function</a:t>
            </a:r>
            <a:r>
              <a:rPr dirty="0" spc="15"/>
              <a:t> </a:t>
            </a:r>
            <a:r>
              <a:rPr dirty="0" spc="114"/>
              <a:t>that</a:t>
            </a:r>
            <a:r>
              <a:rPr dirty="0" spc="15"/>
              <a:t> </a:t>
            </a:r>
            <a:r>
              <a:rPr dirty="0"/>
              <a:t>most</a:t>
            </a:r>
            <a:r>
              <a:rPr dirty="0" spc="20"/>
              <a:t> </a:t>
            </a:r>
            <a:r>
              <a:rPr dirty="0"/>
              <a:t>nearly</a:t>
            </a:r>
            <a:r>
              <a:rPr dirty="0" spc="15"/>
              <a:t> </a:t>
            </a:r>
            <a:r>
              <a:rPr dirty="0" spc="-25"/>
              <a:t>ap- </a:t>
            </a:r>
            <a:r>
              <a:rPr dirty="0" spc="-25"/>
              <a:t>	</a:t>
            </a:r>
            <a:r>
              <a:rPr dirty="0"/>
              <a:t>proximates</a:t>
            </a:r>
            <a:r>
              <a:rPr dirty="0" spc="30"/>
              <a:t> </a:t>
            </a:r>
            <a:r>
              <a:rPr dirty="0"/>
              <a:t>a</a:t>
            </a:r>
            <a:r>
              <a:rPr dirty="0" spc="55"/>
              <a:t> </a:t>
            </a:r>
            <a:r>
              <a:rPr dirty="0" spc="-10"/>
              <a:t>given</a:t>
            </a:r>
            <a:r>
              <a:rPr dirty="0" spc="60"/>
              <a:t> </a:t>
            </a:r>
            <a:r>
              <a:rPr dirty="0"/>
              <a:t>function</a:t>
            </a:r>
            <a:r>
              <a:rPr dirty="0" spc="50"/>
              <a:t> </a:t>
            </a:r>
            <a:r>
              <a:rPr dirty="0" spc="350" b="0" i="1">
                <a:latin typeface="Bookman Old Style"/>
                <a:cs typeface="Bookman Old Style"/>
              </a:rPr>
              <a:t>f</a:t>
            </a:r>
            <a:r>
              <a:rPr dirty="0" spc="-470" b="0" i="1">
                <a:latin typeface="Bookman Old Style"/>
                <a:cs typeface="Bookman Old Style"/>
              </a:rPr>
              <a:t> </a:t>
            </a:r>
            <a:r>
              <a:rPr dirty="0" spc="-20"/>
              <a:t>(</a:t>
            </a:r>
            <a:r>
              <a:rPr dirty="0" spc="-20" b="0" i="1">
                <a:latin typeface="Bookman Old Style"/>
                <a:cs typeface="Bookman Old Style"/>
              </a:rPr>
              <a:t>x</a:t>
            </a:r>
            <a:r>
              <a:rPr dirty="0" spc="-20"/>
              <a:t>).</a:t>
            </a: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/>
              <a:t>Writing</a:t>
            </a:r>
            <a:r>
              <a:rPr dirty="0" spc="25"/>
              <a:t> </a:t>
            </a:r>
            <a:r>
              <a:rPr dirty="0"/>
              <a:t>a</a:t>
            </a:r>
            <a:r>
              <a:rPr dirty="0" spc="55"/>
              <a:t> </a:t>
            </a:r>
            <a:r>
              <a:rPr dirty="0"/>
              <a:t>function</a:t>
            </a:r>
            <a:r>
              <a:rPr dirty="0" spc="40"/>
              <a:t> </a:t>
            </a:r>
            <a:r>
              <a:rPr dirty="0" spc="350" b="0" i="1">
                <a:latin typeface="Bookman Old Style"/>
                <a:cs typeface="Bookman Old Style"/>
              </a:rPr>
              <a:t>f</a:t>
            </a:r>
            <a:r>
              <a:rPr dirty="0" spc="-470" b="0" i="1">
                <a:latin typeface="Bookman Old Style"/>
                <a:cs typeface="Bookman Old Style"/>
              </a:rPr>
              <a:t> </a:t>
            </a:r>
            <a:r>
              <a:rPr dirty="0" spc="55"/>
              <a:t>(</a:t>
            </a:r>
            <a:r>
              <a:rPr dirty="0" spc="55" b="0" i="1">
                <a:latin typeface="Bookman Old Style"/>
                <a:cs typeface="Bookman Old Style"/>
              </a:rPr>
              <a:t>x</a:t>
            </a:r>
            <a:r>
              <a:rPr dirty="0" spc="55"/>
              <a:t>)</a:t>
            </a:r>
            <a:r>
              <a:rPr dirty="0" spc="60"/>
              <a:t> </a:t>
            </a:r>
            <a:r>
              <a:rPr dirty="0"/>
              <a:t>as</a:t>
            </a:r>
            <a:r>
              <a:rPr dirty="0" spc="55"/>
              <a:t> </a:t>
            </a:r>
            <a:r>
              <a:rPr dirty="0"/>
              <a:t>a</a:t>
            </a:r>
            <a:r>
              <a:rPr dirty="0" spc="50"/>
              <a:t> </a:t>
            </a:r>
            <a:r>
              <a:rPr dirty="0" spc="-10"/>
              <a:t>series</a:t>
            </a:r>
            <a:r>
              <a:rPr dirty="0" spc="50"/>
              <a:t> </a:t>
            </a:r>
            <a:r>
              <a:rPr dirty="0"/>
              <a:t>of</a:t>
            </a:r>
            <a:r>
              <a:rPr dirty="0" spc="55"/>
              <a:t> </a:t>
            </a:r>
            <a:r>
              <a:rPr dirty="0" spc="-20"/>
              <a:t>complex</a:t>
            </a:r>
            <a:r>
              <a:rPr dirty="0" spc="55"/>
              <a:t> </a:t>
            </a:r>
            <a:r>
              <a:rPr dirty="0" spc="-10"/>
              <a:t>exponentials.</a:t>
            </a:r>
          </a:p>
          <a:p>
            <a:pPr marL="386715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/>
              <a:t>Writing</a:t>
            </a:r>
            <a:r>
              <a:rPr dirty="0" spc="95"/>
              <a:t> </a:t>
            </a:r>
            <a:r>
              <a:rPr dirty="0"/>
              <a:t>a</a:t>
            </a:r>
            <a:r>
              <a:rPr dirty="0" spc="130"/>
              <a:t> </a:t>
            </a:r>
            <a:r>
              <a:rPr dirty="0"/>
              <a:t>function</a:t>
            </a:r>
            <a:r>
              <a:rPr dirty="0" spc="125"/>
              <a:t> </a:t>
            </a:r>
            <a:r>
              <a:rPr dirty="0" spc="350" b="0" i="1">
                <a:latin typeface="Bookman Old Style"/>
                <a:cs typeface="Bookman Old Style"/>
              </a:rPr>
              <a:t>f</a:t>
            </a:r>
            <a:r>
              <a:rPr dirty="0" spc="-470" b="0" i="1">
                <a:latin typeface="Bookman Old Style"/>
                <a:cs typeface="Bookman Old Style"/>
              </a:rPr>
              <a:t> </a:t>
            </a:r>
            <a:r>
              <a:rPr dirty="0" spc="55"/>
              <a:t>(</a:t>
            </a:r>
            <a:r>
              <a:rPr dirty="0" spc="55" b="0" i="1">
                <a:latin typeface="Bookman Old Style"/>
                <a:cs typeface="Bookman Old Style"/>
              </a:rPr>
              <a:t>x</a:t>
            </a:r>
            <a:r>
              <a:rPr dirty="0" spc="55"/>
              <a:t>)</a:t>
            </a:r>
            <a:r>
              <a:rPr dirty="0" spc="130"/>
              <a:t> </a:t>
            </a:r>
            <a:r>
              <a:rPr dirty="0"/>
              <a:t>as</a:t>
            </a:r>
            <a:r>
              <a:rPr dirty="0" spc="130"/>
              <a:t> </a:t>
            </a:r>
            <a:r>
              <a:rPr dirty="0"/>
              <a:t>an</a:t>
            </a:r>
            <a:r>
              <a:rPr dirty="0" spc="135"/>
              <a:t> </a:t>
            </a:r>
            <a:r>
              <a:rPr dirty="0"/>
              <a:t>integral</a:t>
            </a:r>
            <a:r>
              <a:rPr dirty="0" spc="130"/>
              <a:t> </a:t>
            </a:r>
            <a:r>
              <a:rPr dirty="0"/>
              <a:t>over</a:t>
            </a:r>
            <a:r>
              <a:rPr dirty="0" spc="130"/>
              <a:t> </a:t>
            </a:r>
            <a:r>
              <a:rPr dirty="0" spc="-10"/>
              <a:t>complex</a:t>
            </a:r>
            <a:r>
              <a:rPr dirty="0" spc="130"/>
              <a:t> </a:t>
            </a:r>
            <a:r>
              <a:rPr dirty="0" spc="-10"/>
              <a:t>exponen- 	tials.</a:t>
            </a: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/>
              <a:t>Writing</a:t>
            </a:r>
            <a:r>
              <a:rPr dirty="0" spc="114"/>
              <a:t> </a:t>
            </a:r>
            <a:r>
              <a:rPr dirty="0"/>
              <a:t>a</a:t>
            </a:r>
            <a:r>
              <a:rPr dirty="0" spc="114"/>
              <a:t> </a:t>
            </a:r>
            <a:r>
              <a:rPr dirty="0"/>
              <a:t>function</a:t>
            </a:r>
            <a:r>
              <a:rPr dirty="0" spc="114"/>
              <a:t> </a:t>
            </a:r>
            <a:r>
              <a:rPr dirty="0" spc="350" b="0" i="1">
                <a:latin typeface="Bookman Old Style"/>
                <a:cs typeface="Bookman Old Style"/>
              </a:rPr>
              <a:t>f</a:t>
            </a:r>
            <a:r>
              <a:rPr dirty="0" spc="-470" b="0" i="1">
                <a:latin typeface="Bookman Old Style"/>
                <a:cs typeface="Bookman Old Style"/>
              </a:rPr>
              <a:t> </a:t>
            </a:r>
            <a:r>
              <a:rPr dirty="0" spc="55"/>
              <a:t>(</a:t>
            </a:r>
            <a:r>
              <a:rPr dirty="0" spc="55" b="0" i="1">
                <a:latin typeface="Bookman Old Style"/>
                <a:cs typeface="Bookman Old Style"/>
              </a:rPr>
              <a:t>x</a:t>
            </a:r>
            <a:r>
              <a:rPr dirty="0" spc="55"/>
              <a:t>)</a:t>
            </a:r>
            <a:r>
              <a:rPr dirty="0" spc="120"/>
              <a:t> </a:t>
            </a:r>
            <a:r>
              <a:rPr dirty="0"/>
              <a:t>as</a:t>
            </a:r>
            <a:r>
              <a:rPr dirty="0" spc="120"/>
              <a:t> </a:t>
            </a:r>
            <a:r>
              <a:rPr dirty="0"/>
              <a:t>a</a:t>
            </a:r>
            <a:r>
              <a:rPr dirty="0" spc="114"/>
              <a:t> </a:t>
            </a:r>
            <a:r>
              <a:rPr dirty="0" spc="-10"/>
              <a:t>polynomial.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10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365"/>
              <a:t> </a:t>
            </a:r>
            <a:r>
              <a:rPr dirty="0"/>
              <a:t>Fourier</a:t>
            </a:r>
            <a:r>
              <a:rPr dirty="0" spc="375"/>
              <a:t> </a:t>
            </a:r>
            <a:r>
              <a:rPr dirty="0"/>
              <a:t>transform</a:t>
            </a:r>
            <a:r>
              <a:rPr dirty="0" spc="375"/>
              <a:t> </a:t>
            </a:r>
            <a:r>
              <a:rPr dirty="0"/>
              <a:t>is</a:t>
            </a:r>
            <a:r>
              <a:rPr dirty="0" spc="375"/>
              <a:t> </a:t>
            </a:r>
            <a:r>
              <a:rPr dirty="0"/>
              <a:t>a</a:t>
            </a:r>
            <a:r>
              <a:rPr dirty="0" spc="370"/>
              <a:t> </a:t>
            </a:r>
            <a:r>
              <a:rPr dirty="0"/>
              <a:t>mathematical</a:t>
            </a:r>
            <a:r>
              <a:rPr dirty="0" spc="375"/>
              <a:t> </a:t>
            </a:r>
            <a:r>
              <a:rPr dirty="0"/>
              <a:t>technique</a:t>
            </a:r>
            <a:r>
              <a:rPr dirty="0" spc="375"/>
              <a:t> </a:t>
            </a:r>
            <a:r>
              <a:rPr dirty="0" spc="-50"/>
              <a:t>for.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87599"/>
            <a:ext cx="8267700" cy="3300729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Finding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complex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exponential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most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nearly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ap-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proximates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given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350" b="0" i="1">
                <a:latin typeface="Bookman Old Style"/>
                <a:cs typeface="Bookman Old Style"/>
              </a:rPr>
              <a:t>f</a:t>
            </a:r>
            <a:r>
              <a:rPr dirty="0" sz="2450" spc="-470" b="0" i="1">
                <a:latin typeface="Bookman Old Style"/>
                <a:cs typeface="Bookman Old Style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(</a:t>
            </a:r>
            <a:r>
              <a:rPr dirty="0" sz="2450" spc="-20" b="0" i="1">
                <a:latin typeface="Bookman Old Style"/>
                <a:cs typeface="Bookman Old Style"/>
              </a:rPr>
              <a:t>x</a:t>
            </a:r>
            <a:r>
              <a:rPr dirty="0" sz="2450" spc="-20">
                <a:latin typeface="Times New Roman"/>
                <a:cs typeface="Times New Roman"/>
              </a:rPr>
              <a:t>).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Writing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350" b="0" i="1">
                <a:latin typeface="Bookman Old Style"/>
                <a:cs typeface="Bookman Old Style"/>
              </a:rPr>
              <a:t>f</a:t>
            </a:r>
            <a:r>
              <a:rPr dirty="0" sz="2450" spc="-470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(</a:t>
            </a:r>
            <a:r>
              <a:rPr dirty="0" sz="2450" spc="55" b="0" i="1">
                <a:latin typeface="Bookman Old Style"/>
                <a:cs typeface="Bookman Old Style"/>
              </a:rPr>
              <a:t>x</a:t>
            </a:r>
            <a:r>
              <a:rPr dirty="0" sz="2450" spc="55">
                <a:latin typeface="Times New Roman"/>
                <a:cs typeface="Times New Roman"/>
              </a:rPr>
              <a:t>)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series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complex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exponentials.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Writing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350" b="0" i="1">
                <a:latin typeface="Bookman Old Style"/>
                <a:cs typeface="Bookman Old Style"/>
              </a:rPr>
              <a:t>f</a:t>
            </a:r>
            <a:r>
              <a:rPr dirty="0" sz="2450" spc="-470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(</a:t>
            </a:r>
            <a:r>
              <a:rPr dirty="0" sz="2450" spc="55" b="0" i="1">
                <a:latin typeface="Bookman Old Style"/>
                <a:cs typeface="Bookman Old Style"/>
              </a:rPr>
              <a:t>x</a:t>
            </a:r>
            <a:r>
              <a:rPr dirty="0" sz="2450" spc="55">
                <a:latin typeface="Times New Roman"/>
                <a:cs typeface="Times New Roman"/>
              </a:rPr>
              <a:t>)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integral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over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complex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exponen- 	tials.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Writing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350" b="0" i="1">
                <a:latin typeface="Bookman Old Style"/>
                <a:cs typeface="Bookman Old Style"/>
              </a:rPr>
              <a:t>f</a:t>
            </a:r>
            <a:r>
              <a:rPr dirty="0" sz="2450" spc="-470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(</a:t>
            </a:r>
            <a:r>
              <a:rPr dirty="0" sz="2450" spc="55" b="0" i="1">
                <a:latin typeface="Bookman Old Style"/>
                <a:cs typeface="Bookman Old Style"/>
              </a:rPr>
              <a:t>x</a:t>
            </a:r>
            <a:r>
              <a:rPr dirty="0" sz="2450" spc="55">
                <a:latin typeface="Times New Roman"/>
                <a:cs typeface="Times New Roman"/>
              </a:rPr>
              <a:t>)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polynomial.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Check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062888" y="878291"/>
            <a:ext cx="391223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718819" y="1331588"/>
            <a:ext cx="1998345" cy="10909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42700"/>
              </a:lnSpc>
              <a:spcBef>
                <a:spcPts val="90"/>
              </a:spcBef>
            </a:pPr>
            <a:r>
              <a:rPr dirty="0" sz="2450" spc="-60">
                <a:latin typeface="Times New Roman"/>
                <a:cs typeface="Times New Roman"/>
              </a:rPr>
              <a:t>If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you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evaluated 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760535" y="1058023"/>
            <a:ext cx="20066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509">
                <a:latin typeface="Arial"/>
                <a:cs typeface="Arial"/>
              </a:rPr>
              <a:t>r</a:t>
            </a:r>
            <a:endParaRPr sz="24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075330" y="1211726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7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935414" y="1823078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3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231553" y="1273542"/>
            <a:ext cx="5781040" cy="8547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50800">
              <a:lnSpc>
                <a:spcPts val="2310"/>
              </a:lnSpc>
              <a:spcBef>
                <a:spcPts val="125"/>
              </a:spcBef>
            </a:pPr>
            <a:r>
              <a:rPr dirty="0" u="sng" sz="2450" spc="-4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45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sin(</a:t>
            </a:r>
            <a:r>
              <a:rPr dirty="0" u="sng" sz="2450" spc="-10" b="0" i="1">
                <a:uFill>
                  <a:solidFill>
                    <a:srgbClr val="000000"/>
                  </a:solidFill>
                </a:uFill>
                <a:latin typeface="Bookman Old Style"/>
                <a:cs typeface="Bookman Old Style"/>
              </a:rPr>
              <a:t>kx</a:t>
            </a:r>
            <a:r>
              <a:rPr dirty="0" u="sng" sz="245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1032510">
              <a:lnSpc>
                <a:spcPts val="1780"/>
              </a:lnSpc>
            </a:pPr>
            <a:r>
              <a:rPr dirty="0" sz="2450" spc="-155" b="0" i="1">
                <a:latin typeface="Bookman Old Style"/>
                <a:cs typeface="Bookman Old Style"/>
              </a:rPr>
              <a:t>dk</a:t>
            </a:r>
            <a:r>
              <a:rPr dirty="0" sz="2450" spc="-155">
                <a:latin typeface="Times New Roman"/>
                <a:cs typeface="Times New Roman"/>
              </a:rPr>
              <a:t>,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you</a:t>
            </a:r>
            <a:r>
              <a:rPr dirty="0" sz="2450" spc="-55">
                <a:latin typeface="Times New Roman"/>
                <a:cs typeface="Times New Roman"/>
              </a:rPr>
              <a:t> would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(Choose</a:t>
            </a:r>
            <a:endParaRPr sz="2450">
              <a:latin typeface="Times New Roman"/>
              <a:cs typeface="Times New Roman"/>
            </a:endParaRPr>
          </a:p>
          <a:p>
            <a:pPr marL="50800">
              <a:lnSpc>
                <a:spcPts val="2410"/>
              </a:lnSpc>
            </a:pPr>
            <a:r>
              <a:rPr dirty="0" sz="2450" spc="-85" b="0" i="1">
                <a:latin typeface="Bookman Old Style"/>
                <a:cs typeface="Bookman Old Style"/>
              </a:rPr>
              <a:t>e</a:t>
            </a:r>
            <a:r>
              <a:rPr dirty="0" baseline="18970" sz="3075" spc="-127" b="0" i="1">
                <a:latin typeface="Bookman Old Style"/>
                <a:cs typeface="Bookman Old Style"/>
              </a:rPr>
              <a:t>kx</a:t>
            </a:r>
            <a:r>
              <a:rPr dirty="0" baseline="18970" sz="3075" spc="-52" b="0" i="1">
                <a:latin typeface="Bookman Old Style"/>
                <a:cs typeface="Bookman Old Style"/>
              </a:rPr>
              <a:t> </a:t>
            </a:r>
            <a:r>
              <a:rPr dirty="0" sz="2450" spc="260" i="1">
                <a:latin typeface="Times New Roman"/>
                <a:cs typeface="Times New Roman"/>
              </a:rPr>
              <a:t>−</a:t>
            </a:r>
            <a:r>
              <a:rPr dirty="0" sz="2450" spc="-75" i="1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15137" y="2472822"/>
            <a:ext cx="545338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constant</a:t>
            </a:r>
            <a:endParaRPr sz="2450">
              <a:latin typeface="Times New Roman"/>
              <a:cs typeface="Times New Roman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endParaRPr sz="2450">
              <a:latin typeface="Bookman Old Style"/>
              <a:cs typeface="Bookman Old Style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k</a:t>
            </a:r>
            <a:endParaRPr sz="245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multivariate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2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k</a:t>
            </a:r>
            <a:endParaRPr sz="245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9264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446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6.1.</a:t>
            </a:r>
            <a:r>
              <a:rPr dirty="0" sz="1200" spc="13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8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8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  <a:p>
            <a:pPr marL="572770" marR="6985" indent="-560705">
              <a:lnSpc>
                <a:spcPct val="107400"/>
              </a:lnSpc>
              <a:spcBef>
                <a:spcPts val="127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6.1</a:t>
            </a:r>
            <a:r>
              <a:rPr dirty="0" sz="1700" b="1">
                <a:latin typeface="Georgia"/>
                <a:cs typeface="Georgia"/>
              </a:rPr>
              <a:t>	Math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Interlude:</a:t>
            </a:r>
            <a:r>
              <a:rPr dirty="0" sz="1700" spc="204" b="1">
                <a:latin typeface="Georgia"/>
                <a:cs typeface="Georgia"/>
              </a:rPr>
              <a:t> </a:t>
            </a:r>
            <a:r>
              <a:rPr dirty="0" sz="1700" spc="-30" b="1">
                <a:latin typeface="Georgia"/>
                <a:cs typeface="Georgia"/>
              </a:rPr>
              <a:t>Standing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Waves,</a:t>
            </a:r>
            <a:r>
              <a:rPr dirty="0" sz="1700" spc="45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Traveling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Waves,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4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Partial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Deriva- tives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Check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062888" y="878291"/>
            <a:ext cx="391223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718819" y="1331588"/>
            <a:ext cx="1998345" cy="10909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42700"/>
              </a:lnSpc>
              <a:spcBef>
                <a:spcPts val="90"/>
              </a:spcBef>
            </a:pPr>
            <a:r>
              <a:rPr dirty="0" sz="2450" spc="-60">
                <a:latin typeface="Times New Roman"/>
                <a:cs typeface="Times New Roman"/>
              </a:rPr>
              <a:t>If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you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evaluated 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760535" y="1058023"/>
            <a:ext cx="20066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509">
                <a:latin typeface="Arial"/>
                <a:cs typeface="Arial"/>
              </a:rPr>
              <a:t>r</a:t>
            </a:r>
            <a:endParaRPr sz="24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075330" y="1211726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7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935414" y="1823078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3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231553" y="1273542"/>
            <a:ext cx="5781040" cy="8547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50800">
              <a:lnSpc>
                <a:spcPts val="2310"/>
              </a:lnSpc>
              <a:spcBef>
                <a:spcPts val="125"/>
              </a:spcBef>
            </a:pPr>
            <a:r>
              <a:rPr dirty="0" u="sng" sz="2450" spc="-4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45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sin(</a:t>
            </a:r>
            <a:r>
              <a:rPr dirty="0" u="sng" sz="2450" spc="-10" b="0" i="1">
                <a:uFill>
                  <a:solidFill>
                    <a:srgbClr val="000000"/>
                  </a:solidFill>
                </a:uFill>
                <a:latin typeface="Bookman Old Style"/>
                <a:cs typeface="Bookman Old Style"/>
              </a:rPr>
              <a:t>kx</a:t>
            </a:r>
            <a:r>
              <a:rPr dirty="0" u="sng" sz="245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1032510">
              <a:lnSpc>
                <a:spcPts val="1780"/>
              </a:lnSpc>
            </a:pPr>
            <a:r>
              <a:rPr dirty="0" sz="2450" spc="-155" b="0" i="1">
                <a:latin typeface="Bookman Old Style"/>
                <a:cs typeface="Bookman Old Style"/>
              </a:rPr>
              <a:t>dk</a:t>
            </a:r>
            <a:r>
              <a:rPr dirty="0" sz="2450" spc="-155">
                <a:latin typeface="Times New Roman"/>
                <a:cs typeface="Times New Roman"/>
              </a:rPr>
              <a:t>,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you</a:t>
            </a:r>
            <a:r>
              <a:rPr dirty="0" sz="2450" spc="-55">
                <a:latin typeface="Times New Roman"/>
                <a:cs typeface="Times New Roman"/>
              </a:rPr>
              <a:t> would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(Choose</a:t>
            </a:r>
            <a:endParaRPr sz="2450">
              <a:latin typeface="Times New Roman"/>
              <a:cs typeface="Times New Roman"/>
            </a:endParaRPr>
          </a:p>
          <a:p>
            <a:pPr marL="50800">
              <a:lnSpc>
                <a:spcPts val="2410"/>
              </a:lnSpc>
            </a:pPr>
            <a:r>
              <a:rPr dirty="0" sz="2450" spc="-85" b="0" i="1">
                <a:latin typeface="Bookman Old Style"/>
                <a:cs typeface="Bookman Old Style"/>
              </a:rPr>
              <a:t>e</a:t>
            </a:r>
            <a:r>
              <a:rPr dirty="0" baseline="18970" sz="3075" spc="-127" b="0" i="1">
                <a:latin typeface="Bookman Old Style"/>
                <a:cs typeface="Bookman Old Style"/>
              </a:rPr>
              <a:t>kx</a:t>
            </a:r>
            <a:r>
              <a:rPr dirty="0" baseline="18970" sz="3075" spc="-52" b="0" i="1">
                <a:latin typeface="Bookman Old Style"/>
                <a:cs typeface="Bookman Old Style"/>
              </a:rPr>
              <a:t> </a:t>
            </a:r>
            <a:r>
              <a:rPr dirty="0" sz="2450" spc="260" i="1">
                <a:latin typeface="Times New Roman"/>
                <a:cs typeface="Times New Roman"/>
              </a:rPr>
              <a:t>−</a:t>
            </a:r>
            <a:r>
              <a:rPr dirty="0" sz="2450" spc="-75" i="1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07745" y="2472822"/>
            <a:ext cx="546036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constant</a:t>
            </a:r>
            <a:endParaRPr sz="245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endParaRPr sz="2450">
              <a:latin typeface="Bookman Old Style"/>
              <a:cs typeface="Bookman Old Style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k</a:t>
            </a:r>
            <a:endParaRPr sz="2450">
              <a:latin typeface="Bookman Old Style"/>
              <a:cs typeface="Bookman Old Style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multivariate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2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k</a:t>
            </a:r>
            <a:endParaRPr sz="2450">
              <a:latin typeface="Bookman Old Style"/>
              <a:cs typeface="Bookman Old Style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735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91893"/>
            <a:ext cx="828230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1887220" algn="l"/>
              </a:tabLst>
            </a:pPr>
            <a:r>
              <a:rPr dirty="0"/>
              <a:t>True</a:t>
            </a:r>
            <a:r>
              <a:rPr dirty="0" spc="105"/>
              <a:t> </a:t>
            </a:r>
            <a:r>
              <a:rPr dirty="0"/>
              <a:t>or</a:t>
            </a:r>
            <a:r>
              <a:rPr dirty="0" spc="120"/>
              <a:t> </a:t>
            </a:r>
            <a:r>
              <a:rPr dirty="0" spc="-10"/>
              <a:t>false?</a:t>
            </a:r>
            <a:r>
              <a:rPr dirty="0"/>
              <a:t>	If</a:t>
            </a:r>
            <a:r>
              <a:rPr dirty="0" spc="55"/>
              <a:t> </a:t>
            </a:r>
            <a:r>
              <a:rPr dirty="0"/>
              <a:t>you</a:t>
            </a:r>
            <a:r>
              <a:rPr dirty="0" spc="55"/>
              <a:t> </a:t>
            </a:r>
            <a:r>
              <a:rPr dirty="0" spc="-10"/>
              <a:t>know</a:t>
            </a:r>
            <a:r>
              <a:rPr dirty="0" spc="55"/>
              <a:t> </a:t>
            </a:r>
            <a:r>
              <a:rPr dirty="0" spc="-1170" b="0" i="1">
                <a:latin typeface="Bookman Old Style"/>
                <a:cs typeface="Bookman Old Style"/>
              </a:rPr>
              <a:t>ψ</a:t>
            </a:r>
            <a:r>
              <a:rPr dirty="0" baseline="14739" sz="3675" spc="67"/>
              <a:t>ˆ</a:t>
            </a:r>
            <a:r>
              <a:rPr dirty="0" sz="2450" spc="50"/>
              <a:t>(</a:t>
            </a:r>
            <a:r>
              <a:rPr dirty="0" sz="2450" spc="130" b="0" i="1">
                <a:latin typeface="Bookman Old Style"/>
                <a:cs typeface="Bookman Old Style"/>
              </a:rPr>
              <a:t>k</a:t>
            </a:r>
            <a:r>
              <a:rPr dirty="0" sz="2450" spc="50"/>
              <a:t>)</a:t>
            </a:r>
            <a:r>
              <a:rPr dirty="0" sz="2450" spc="55"/>
              <a:t> </a:t>
            </a:r>
            <a:r>
              <a:rPr dirty="0" sz="2450"/>
              <a:t>you</a:t>
            </a:r>
            <a:r>
              <a:rPr dirty="0" sz="2450" spc="55"/>
              <a:t> </a:t>
            </a:r>
            <a:r>
              <a:rPr dirty="0" sz="2450"/>
              <a:t>can</a:t>
            </a:r>
            <a:r>
              <a:rPr dirty="0" sz="2450" spc="55"/>
              <a:t> </a:t>
            </a:r>
            <a:r>
              <a:rPr dirty="0" sz="2450"/>
              <a:t>find</a:t>
            </a:r>
            <a:r>
              <a:rPr dirty="0" sz="2450" spc="55"/>
              <a:t> </a:t>
            </a:r>
            <a:r>
              <a:rPr dirty="0" sz="2450"/>
              <a:t>the</a:t>
            </a:r>
            <a:r>
              <a:rPr dirty="0" sz="2450" spc="55"/>
              <a:t> </a:t>
            </a:r>
            <a:r>
              <a:rPr dirty="0" sz="2450"/>
              <a:t>position</a:t>
            </a:r>
            <a:r>
              <a:rPr dirty="0" sz="2450" spc="55"/>
              <a:t> </a:t>
            </a:r>
            <a:r>
              <a:rPr dirty="0" sz="2450" spc="-10"/>
              <a:t>proba- </a:t>
            </a:r>
            <a:r>
              <a:rPr dirty="0" sz="2450"/>
              <a:t>bilities</a:t>
            </a:r>
            <a:r>
              <a:rPr dirty="0" sz="2450" spc="40"/>
              <a:t> </a:t>
            </a:r>
            <a:r>
              <a:rPr dirty="0" sz="2450"/>
              <a:t>for</a:t>
            </a:r>
            <a:r>
              <a:rPr dirty="0" sz="2450" spc="45"/>
              <a:t> </a:t>
            </a:r>
            <a:r>
              <a:rPr dirty="0" sz="2450"/>
              <a:t>a</a:t>
            </a:r>
            <a:r>
              <a:rPr dirty="0" sz="2450" spc="50"/>
              <a:t> </a:t>
            </a:r>
            <a:r>
              <a:rPr dirty="0" sz="2450" spc="-10"/>
              <a:t>particle.</a:t>
            </a:r>
            <a:endParaRPr sz="245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735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1887220" algn="l"/>
              </a:tabLst>
            </a:pPr>
            <a:r>
              <a:rPr dirty="0"/>
              <a:t>True</a:t>
            </a:r>
            <a:r>
              <a:rPr dirty="0" spc="105"/>
              <a:t> </a:t>
            </a:r>
            <a:r>
              <a:rPr dirty="0"/>
              <a:t>or</a:t>
            </a:r>
            <a:r>
              <a:rPr dirty="0" spc="120"/>
              <a:t> </a:t>
            </a:r>
            <a:r>
              <a:rPr dirty="0" spc="-10"/>
              <a:t>false?</a:t>
            </a:r>
            <a:r>
              <a:rPr dirty="0"/>
              <a:t>	If</a:t>
            </a:r>
            <a:r>
              <a:rPr dirty="0" spc="55"/>
              <a:t> </a:t>
            </a:r>
            <a:r>
              <a:rPr dirty="0"/>
              <a:t>you</a:t>
            </a:r>
            <a:r>
              <a:rPr dirty="0" spc="55"/>
              <a:t> </a:t>
            </a:r>
            <a:r>
              <a:rPr dirty="0" spc="-10"/>
              <a:t>know</a:t>
            </a:r>
            <a:r>
              <a:rPr dirty="0" spc="55"/>
              <a:t> </a:t>
            </a:r>
            <a:r>
              <a:rPr dirty="0" spc="-1170" b="0" i="1">
                <a:latin typeface="Bookman Old Style"/>
                <a:cs typeface="Bookman Old Style"/>
              </a:rPr>
              <a:t>ψ</a:t>
            </a:r>
            <a:r>
              <a:rPr dirty="0" baseline="14739" sz="3675" spc="67"/>
              <a:t>ˆ</a:t>
            </a:r>
            <a:r>
              <a:rPr dirty="0" sz="2450" spc="50"/>
              <a:t>(</a:t>
            </a:r>
            <a:r>
              <a:rPr dirty="0" sz="2450" spc="130" b="0" i="1">
                <a:latin typeface="Bookman Old Style"/>
                <a:cs typeface="Bookman Old Style"/>
              </a:rPr>
              <a:t>k</a:t>
            </a:r>
            <a:r>
              <a:rPr dirty="0" sz="2450" spc="50"/>
              <a:t>)</a:t>
            </a:r>
            <a:r>
              <a:rPr dirty="0" sz="2450" spc="55"/>
              <a:t> </a:t>
            </a:r>
            <a:r>
              <a:rPr dirty="0" sz="2450"/>
              <a:t>you</a:t>
            </a:r>
            <a:r>
              <a:rPr dirty="0" sz="2450" spc="55"/>
              <a:t> </a:t>
            </a:r>
            <a:r>
              <a:rPr dirty="0" sz="2450"/>
              <a:t>can</a:t>
            </a:r>
            <a:r>
              <a:rPr dirty="0" sz="2450" spc="55"/>
              <a:t> </a:t>
            </a:r>
            <a:r>
              <a:rPr dirty="0" sz="2450"/>
              <a:t>find</a:t>
            </a:r>
            <a:r>
              <a:rPr dirty="0" sz="2450" spc="55"/>
              <a:t> </a:t>
            </a:r>
            <a:r>
              <a:rPr dirty="0" sz="2450"/>
              <a:t>the</a:t>
            </a:r>
            <a:r>
              <a:rPr dirty="0" sz="2450" spc="55"/>
              <a:t> </a:t>
            </a:r>
            <a:r>
              <a:rPr dirty="0" sz="2450"/>
              <a:t>position</a:t>
            </a:r>
            <a:r>
              <a:rPr dirty="0" sz="2450" spc="55"/>
              <a:t> </a:t>
            </a:r>
            <a:r>
              <a:rPr dirty="0" sz="2450" spc="-10"/>
              <a:t>proba- </a:t>
            </a:r>
            <a:r>
              <a:rPr dirty="0" sz="2450"/>
              <a:t>bilities</a:t>
            </a:r>
            <a:r>
              <a:rPr dirty="0" sz="2450" spc="40"/>
              <a:t> </a:t>
            </a:r>
            <a:r>
              <a:rPr dirty="0" sz="2450"/>
              <a:t>for</a:t>
            </a:r>
            <a:r>
              <a:rPr dirty="0" sz="2450" spc="45"/>
              <a:t> </a:t>
            </a:r>
            <a:r>
              <a:rPr dirty="0" sz="2450"/>
              <a:t>a</a:t>
            </a:r>
            <a:r>
              <a:rPr dirty="0" sz="2450" spc="50"/>
              <a:t> </a:t>
            </a:r>
            <a:r>
              <a:rPr dirty="0" sz="2450" spc="-10"/>
              <a:t>particle.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5058" y="2253486"/>
            <a:ext cx="8291830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6195" marR="17780" indent="-11430">
              <a:lnSpc>
                <a:spcPct val="101699"/>
              </a:lnSpc>
              <a:spcBef>
                <a:spcPts val="75"/>
              </a:spcBef>
              <a:tabLst>
                <a:tab pos="1633855" algn="l"/>
                <a:tab pos="243205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True.</a:t>
            </a:r>
            <a:r>
              <a:rPr dirty="0" sz="2450">
                <a:latin typeface="Times New Roman"/>
                <a:cs typeface="Times New Roman"/>
              </a:rPr>
              <a:t>	From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170" b="0" i="1">
                <a:latin typeface="Bookman Old Style"/>
                <a:cs typeface="Bookman Old Style"/>
              </a:rPr>
              <a:t>ψ</a:t>
            </a:r>
            <a:r>
              <a:rPr dirty="0" baseline="14739" sz="3675" spc="67">
                <a:latin typeface="Times New Roman"/>
                <a:cs typeface="Times New Roman"/>
              </a:rPr>
              <a:t>ˆ</a:t>
            </a:r>
            <a:r>
              <a:rPr dirty="0" sz="2450" spc="50">
                <a:latin typeface="Times New Roman"/>
                <a:cs typeface="Times New Roman"/>
              </a:rPr>
              <a:t>(</a:t>
            </a:r>
            <a:r>
              <a:rPr dirty="0" sz="2450" spc="130" b="0" i="1">
                <a:latin typeface="Bookman Old Style"/>
                <a:cs typeface="Bookman Old Style"/>
              </a:rPr>
              <a:t>k</a:t>
            </a:r>
            <a:r>
              <a:rPr dirty="0" sz="2450" spc="50">
                <a:latin typeface="Times New Roman"/>
                <a:cs typeface="Times New Roman"/>
              </a:rPr>
              <a:t>)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),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which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gives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density.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Georgia"/>
                <a:cs typeface="Georgia"/>
              </a:rPr>
              <a:t>ConcepTest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063283" y="878291"/>
            <a:ext cx="39116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718819" y="1499576"/>
            <a:ext cx="156908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integral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357170" y="1071104"/>
            <a:ext cx="20066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509">
                <a:latin typeface="Arial"/>
                <a:cs typeface="Arial"/>
              </a:rPr>
              <a:t>r</a:t>
            </a:r>
            <a:endParaRPr sz="24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671978" y="1224807"/>
            <a:ext cx="15938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120" b="0" i="1">
                <a:latin typeface="Bookman Old Style"/>
                <a:cs typeface="Bookman Old Style"/>
              </a:rPr>
              <a:t>k</a:t>
            </a:r>
            <a:endParaRPr sz="2050">
              <a:latin typeface="Bookman Old Style"/>
              <a:cs typeface="Bookman Old Style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805607" y="1319131"/>
            <a:ext cx="12573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700" spc="-50">
                <a:latin typeface="Times New Roman"/>
                <a:cs typeface="Times New Roman"/>
              </a:rPr>
              <a:t>1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143834" y="1416480"/>
            <a:ext cx="1701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265">
                <a:latin typeface="Times New Roman"/>
                <a:cs typeface="Times New Roman"/>
              </a:rPr>
              <a:t>ˆ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970999" y="1326437"/>
            <a:ext cx="84074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22630" algn="l"/>
              </a:tabLst>
            </a:pPr>
            <a:r>
              <a:rPr dirty="0" sz="2450" spc="85">
                <a:latin typeface="Arial"/>
                <a:cs typeface="Arial"/>
              </a:rPr>
              <a:t>I</a:t>
            </a:r>
            <a:r>
              <a:rPr dirty="0" sz="2450">
                <a:latin typeface="Arial"/>
                <a:cs typeface="Arial"/>
              </a:rPr>
              <a:t>	</a:t>
            </a:r>
            <a:r>
              <a:rPr dirty="0" sz="2450" spc="85">
                <a:latin typeface="Arial"/>
                <a:cs typeface="Arial"/>
              </a:rPr>
              <a:t>I</a:t>
            </a:r>
            <a:endParaRPr sz="245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970999" y="1515311"/>
            <a:ext cx="84074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22630" algn="l"/>
              </a:tabLst>
            </a:pPr>
            <a:r>
              <a:rPr dirty="0" sz="2450" spc="85">
                <a:latin typeface="Arial"/>
                <a:cs typeface="Arial"/>
              </a:rPr>
              <a:t>I</a:t>
            </a:r>
            <a:r>
              <a:rPr dirty="0" sz="2450">
                <a:latin typeface="Arial"/>
                <a:cs typeface="Arial"/>
              </a:rPr>
              <a:t>	</a:t>
            </a:r>
            <a:r>
              <a:rPr dirty="0" sz="2450" spc="85">
                <a:latin typeface="Arial"/>
                <a:cs typeface="Arial"/>
              </a:rPr>
              <a:t>I</a:t>
            </a:r>
            <a:endParaRPr sz="245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786378" y="1291266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075927" y="1499576"/>
            <a:ext cx="472249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901700" algn="l"/>
              </a:tabLst>
            </a:pPr>
            <a:r>
              <a:rPr dirty="0" sz="2450" spc="-20" b="0" i="1">
                <a:latin typeface="Bookman Old Style"/>
                <a:cs typeface="Bookman Old Style"/>
              </a:rPr>
              <a:t>ψ</a:t>
            </a:r>
            <a:r>
              <a:rPr dirty="0" sz="2450" spc="-20">
                <a:latin typeface="Times New Roman"/>
                <a:cs typeface="Times New Roman"/>
              </a:rPr>
              <a:t>(</a:t>
            </a:r>
            <a:r>
              <a:rPr dirty="0" sz="2450" spc="-20" b="0" i="1">
                <a:latin typeface="Bookman Old Style"/>
                <a:cs typeface="Bookman Old Style"/>
              </a:rPr>
              <a:t>k</a:t>
            </a:r>
            <a:r>
              <a:rPr dirty="0" sz="2450" spc="-20">
                <a:latin typeface="Times New Roman"/>
                <a:cs typeface="Times New Roman"/>
              </a:rPr>
              <a:t>)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75" b="0" i="1">
                <a:latin typeface="Bookman Old Style"/>
                <a:cs typeface="Bookman Old Style"/>
              </a:rPr>
              <a:t>dk</a:t>
            </a:r>
            <a:r>
              <a:rPr dirty="0" sz="2450" spc="90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represents.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19315" y="1780797"/>
            <a:ext cx="8255000" cy="840105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1824989">
              <a:lnSpc>
                <a:spcPct val="100000"/>
              </a:lnSpc>
              <a:spcBef>
                <a:spcPts val="550"/>
              </a:spcBef>
            </a:pPr>
            <a:r>
              <a:rPr dirty="0" sz="2050" spc="-50">
                <a:latin typeface="Times New Roman"/>
                <a:cs typeface="Times New Roman"/>
              </a:rPr>
              <a:t>0</a:t>
            </a: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  <a:tabLst>
                <a:tab pos="1012825" algn="l"/>
                <a:tab pos="2517140" algn="l"/>
                <a:tab pos="2878455" algn="l"/>
                <a:tab pos="3870960" algn="l"/>
                <a:tab pos="4145279" algn="l"/>
                <a:tab pos="4730115" algn="l"/>
                <a:tab pos="5992495" algn="l"/>
                <a:tab pos="6948170" algn="l"/>
                <a:tab pos="8097520" algn="l"/>
              </a:tabLst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probability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finding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free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particle’s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between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65085" y="2597047"/>
            <a:ext cx="210185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Lucida Sans Unicode"/>
                <a:cs typeface="Lucida Sans Unicode"/>
              </a:rPr>
              <a:t>ℏ</a:t>
            </a:r>
            <a:r>
              <a:rPr dirty="0" baseline="24390" sz="3075" spc="-89">
                <a:latin typeface="Times New Roman"/>
                <a:cs typeface="Times New Roman"/>
              </a:rPr>
              <a:t>2</a:t>
            </a:r>
            <a:r>
              <a:rPr dirty="0" sz="2450" spc="-60" b="0" i="1">
                <a:latin typeface="Bookman Old Style"/>
                <a:cs typeface="Bookman Old Style"/>
              </a:rPr>
              <a:t>k</a:t>
            </a:r>
            <a:r>
              <a:rPr dirty="0" baseline="24390" sz="3075" spc="-89">
                <a:latin typeface="Times New Roman"/>
                <a:cs typeface="Times New Roman"/>
              </a:rPr>
              <a:t>2</a:t>
            </a:r>
            <a:r>
              <a:rPr dirty="0" sz="2450" spc="-60" b="0" i="1">
                <a:latin typeface="Bookman Old Style"/>
                <a:cs typeface="Bookman Old Style"/>
              </a:rPr>
              <a:t>/</a:t>
            </a:r>
            <a:r>
              <a:rPr dirty="0" sz="2450" spc="-60">
                <a:latin typeface="Times New Roman"/>
                <a:cs typeface="Times New Roman"/>
              </a:rPr>
              <a:t>(2</a:t>
            </a:r>
            <a:r>
              <a:rPr dirty="0" sz="2450" spc="-60" b="0" i="1">
                <a:latin typeface="Bookman Old Style"/>
                <a:cs typeface="Bookman Old Style"/>
              </a:rPr>
              <a:t>m</a:t>
            </a:r>
            <a:r>
              <a:rPr dirty="0" sz="2450" spc="-60">
                <a:latin typeface="Times New Roman"/>
                <a:cs typeface="Times New Roman"/>
              </a:rPr>
              <a:t>).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731583" y="2726748"/>
            <a:ext cx="8241030" cy="779780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389380">
              <a:lnSpc>
                <a:spcPct val="100000"/>
              </a:lnSpc>
              <a:spcBef>
                <a:spcPts val="335"/>
              </a:spcBef>
            </a:pPr>
            <a:r>
              <a:rPr dirty="0" sz="2050" spc="-5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  <a:tabLst>
                <a:tab pos="1084580" algn="l"/>
              </a:tabLst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Half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finding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free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between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065085" y="3482732"/>
            <a:ext cx="234124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Lucida Sans Unicode"/>
                <a:cs typeface="Lucida Sans Unicode"/>
              </a:rPr>
              <a:t>ℏ</a:t>
            </a:r>
            <a:r>
              <a:rPr dirty="0" baseline="24390" sz="3075" spc="-89">
                <a:latin typeface="Times New Roman"/>
                <a:cs typeface="Times New Roman"/>
              </a:rPr>
              <a:t>2</a:t>
            </a:r>
            <a:r>
              <a:rPr dirty="0" sz="2450" spc="-60" b="0" i="1">
                <a:latin typeface="Bookman Old Style"/>
                <a:cs typeface="Bookman Old Style"/>
              </a:rPr>
              <a:t>k</a:t>
            </a:r>
            <a:r>
              <a:rPr dirty="0" baseline="24390" sz="3075" spc="-89">
                <a:latin typeface="Times New Roman"/>
                <a:cs typeface="Times New Roman"/>
              </a:rPr>
              <a:t>2</a:t>
            </a:r>
            <a:r>
              <a:rPr dirty="0" sz="2450" spc="-60" b="0" i="1">
                <a:latin typeface="Bookman Old Style"/>
                <a:cs typeface="Bookman Old Style"/>
              </a:rPr>
              <a:t>/</a:t>
            </a:r>
            <a:r>
              <a:rPr dirty="0" sz="2450" spc="-60">
                <a:latin typeface="Times New Roman"/>
                <a:cs typeface="Times New Roman"/>
              </a:rPr>
              <a:t>(2</a:t>
            </a:r>
            <a:r>
              <a:rPr dirty="0" sz="2450" spc="-60" b="0" i="1">
                <a:latin typeface="Bookman Old Style"/>
                <a:cs typeface="Bookman Old Style"/>
              </a:rPr>
              <a:t>m</a:t>
            </a:r>
            <a:r>
              <a:rPr dirty="0" sz="2450" spc="-60">
                <a:latin typeface="Times New Roman"/>
                <a:cs typeface="Times New Roman"/>
              </a:rPr>
              <a:t>).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727417" y="3612445"/>
            <a:ext cx="3346450" cy="779780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633220">
              <a:lnSpc>
                <a:spcPct val="100000"/>
              </a:lnSpc>
              <a:spcBef>
                <a:spcPts val="335"/>
              </a:spcBef>
            </a:pPr>
            <a:r>
              <a:rPr dirty="0" sz="2050" spc="-5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things.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Georgia"/>
                <a:cs typeface="Georgia"/>
              </a:rPr>
              <a:t>ConcepTest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063283" y="878291"/>
            <a:ext cx="39116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718819" y="1499576"/>
            <a:ext cx="156908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integral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357170" y="1071104"/>
            <a:ext cx="20066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509">
                <a:latin typeface="Arial"/>
                <a:cs typeface="Arial"/>
              </a:rPr>
              <a:t>r</a:t>
            </a:r>
            <a:endParaRPr sz="24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671978" y="1224807"/>
            <a:ext cx="15938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120" b="0" i="1">
                <a:latin typeface="Bookman Old Style"/>
                <a:cs typeface="Bookman Old Style"/>
              </a:rPr>
              <a:t>k</a:t>
            </a:r>
            <a:endParaRPr sz="2050">
              <a:latin typeface="Bookman Old Style"/>
              <a:cs typeface="Bookman Old Style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805607" y="1319131"/>
            <a:ext cx="12573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700" spc="-50">
                <a:latin typeface="Times New Roman"/>
                <a:cs typeface="Times New Roman"/>
              </a:rPr>
              <a:t>1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143834" y="1416480"/>
            <a:ext cx="1701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265">
                <a:latin typeface="Times New Roman"/>
                <a:cs typeface="Times New Roman"/>
              </a:rPr>
              <a:t>ˆ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970999" y="1326437"/>
            <a:ext cx="84074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22630" algn="l"/>
              </a:tabLst>
            </a:pPr>
            <a:r>
              <a:rPr dirty="0" sz="2450" spc="85">
                <a:latin typeface="Arial"/>
                <a:cs typeface="Arial"/>
              </a:rPr>
              <a:t>I</a:t>
            </a:r>
            <a:r>
              <a:rPr dirty="0" sz="2450">
                <a:latin typeface="Arial"/>
                <a:cs typeface="Arial"/>
              </a:rPr>
              <a:t>	</a:t>
            </a:r>
            <a:r>
              <a:rPr dirty="0" sz="2450" spc="85">
                <a:latin typeface="Arial"/>
                <a:cs typeface="Arial"/>
              </a:rPr>
              <a:t>I</a:t>
            </a:r>
            <a:endParaRPr sz="245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970999" y="1515311"/>
            <a:ext cx="84074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22630" algn="l"/>
              </a:tabLst>
            </a:pPr>
            <a:r>
              <a:rPr dirty="0" sz="2450" spc="85">
                <a:latin typeface="Arial"/>
                <a:cs typeface="Arial"/>
              </a:rPr>
              <a:t>I</a:t>
            </a:r>
            <a:r>
              <a:rPr dirty="0" sz="2450">
                <a:latin typeface="Arial"/>
                <a:cs typeface="Arial"/>
              </a:rPr>
              <a:t>	</a:t>
            </a:r>
            <a:r>
              <a:rPr dirty="0" sz="2450" spc="85">
                <a:latin typeface="Arial"/>
                <a:cs typeface="Arial"/>
              </a:rPr>
              <a:t>I</a:t>
            </a:r>
            <a:endParaRPr sz="245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786378" y="1291266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075927" y="1499576"/>
            <a:ext cx="472249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901700" algn="l"/>
              </a:tabLst>
            </a:pPr>
            <a:r>
              <a:rPr dirty="0" sz="2450" spc="-20" b="0" i="1">
                <a:latin typeface="Bookman Old Style"/>
                <a:cs typeface="Bookman Old Style"/>
              </a:rPr>
              <a:t>ψ</a:t>
            </a:r>
            <a:r>
              <a:rPr dirty="0" sz="2450" spc="-20">
                <a:latin typeface="Times New Roman"/>
                <a:cs typeface="Times New Roman"/>
              </a:rPr>
              <a:t>(</a:t>
            </a:r>
            <a:r>
              <a:rPr dirty="0" sz="2450" spc="-20" b="0" i="1">
                <a:latin typeface="Bookman Old Style"/>
                <a:cs typeface="Bookman Old Style"/>
              </a:rPr>
              <a:t>k</a:t>
            </a:r>
            <a:r>
              <a:rPr dirty="0" sz="2450" spc="-20">
                <a:latin typeface="Times New Roman"/>
                <a:cs typeface="Times New Roman"/>
              </a:rPr>
              <a:t>)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75" b="0" i="1">
                <a:latin typeface="Bookman Old Style"/>
                <a:cs typeface="Bookman Old Style"/>
              </a:rPr>
              <a:t>dk</a:t>
            </a:r>
            <a:r>
              <a:rPr dirty="0" sz="2450" spc="90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represents.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19315" y="1780797"/>
            <a:ext cx="8255000" cy="840105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1824989">
              <a:lnSpc>
                <a:spcPct val="100000"/>
              </a:lnSpc>
              <a:spcBef>
                <a:spcPts val="550"/>
              </a:spcBef>
            </a:pPr>
            <a:r>
              <a:rPr dirty="0" sz="2050" spc="-50">
                <a:latin typeface="Times New Roman"/>
                <a:cs typeface="Times New Roman"/>
              </a:rPr>
              <a:t>0</a:t>
            </a: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  <a:tabLst>
                <a:tab pos="1012825" algn="l"/>
                <a:tab pos="2517140" algn="l"/>
                <a:tab pos="2878455" algn="l"/>
                <a:tab pos="3870960" algn="l"/>
                <a:tab pos="4145279" algn="l"/>
                <a:tab pos="4730115" algn="l"/>
                <a:tab pos="5992495" algn="l"/>
                <a:tab pos="6948170" algn="l"/>
                <a:tab pos="8097520" algn="l"/>
              </a:tabLst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probability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finding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free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particle’s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between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65085" y="2597047"/>
            <a:ext cx="210185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Lucida Sans Unicode"/>
                <a:cs typeface="Lucida Sans Unicode"/>
              </a:rPr>
              <a:t>ℏ</a:t>
            </a:r>
            <a:r>
              <a:rPr dirty="0" baseline="24390" sz="3075" spc="-89">
                <a:latin typeface="Times New Roman"/>
                <a:cs typeface="Times New Roman"/>
              </a:rPr>
              <a:t>2</a:t>
            </a:r>
            <a:r>
              <a:rPr dirty="0" sz="2450" spc="-60" b="0" i="1">
                <a:latin typeface="Bookman Old Style"/>
                <a:cs typeface="Bookman Old Style"/>
              </a:rPr>
              <a:t>k</a:t>
            </a:r>
            <a:r>
              <a:rPr dirty="0" baseline="24390" sz="3075" spc="-89">
                <a:latin typeface="Times New Roman"/>
                <a:cs typeface="Times New Roman"/>
              </a:rPr>
              <a:t>2</a:t>
            </a:r>
            <a:r>
              <a:rPr dirty="0" sz="2450" spc="-60" b="0" i="1">
                <a:latin typeface="Bookman Old Style"/>
                <a:cs typeface="Bookman Old Style"/>
              </a:rPr>
              <a:t>/</a:t>
            </a:r>
            <a:r>
              <a:rPr dirty="0" sz="2450" spc="-60">
                <a:latin typeface="Times New Roman"/>
                <a:cs typeface="Times New Roman"/>
              </a:rPr>
              <a:t>(2</a:t>
            </a:r>
            <a:r>
              <a:rPr dirty="0" sz="2450" spc="-60" b="0" i="1">
                <a:latin typeface="Bookman Old Style"/>
                <a:cs typeface="Bookman Old Style"/>
              </a:rPr>
              <a:t>m</a:t>
            </a:r>
            <a:r>
              <a:rPr dirty="0" sz="2450" spc="-60">
                <a:latin typeface="Times New Roman"/>
                <a:cs typeface="Times New Roman"/>
              </a:rPr>
              <a:t>).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731583" y="2726748"/>
            <a:ext cx="8241030" cy="779780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389380">
              <a:lnSpc>
                <a:spcPct val="100000"/>
              </a:lnSpc>
              <a:spcBef>
                <a:spcPts val="335"/>
              </a:spcBef>
            </a:pPr>
            <a:r>
              <a:rPr dirty="0" sz="2050" spc="-5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  <a:tabLst>
                <a:tab pos="1084580" algn="l"/>
              </a:tabLst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Half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finding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free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between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065085" y="3482732"/>
            <a:ext cx="234124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Lucida Sans Unicode"/>
                <a:cs typeface="Lucida Sans Unicode"/>
              </a:rPr>
              <a:t>ℏ</a:t>
            </a:r>
            <a:r>
              <a:rPr dirty="0" baseline="24390" sz="3075" spc="-89">
                <a:latin typeface="Times New Roman"/>
                <a:cs typeface="Times New Roman"/>
              </a:rPr>
              <a:t>2</a:t>
            </a:r>
            <a:r>
              <a:rPr dirty="0" sz="2450" spc="-60" b="0" i="1">
                <a:latin typeface="Bookman Old Style"/>
                <a:cs typeface="Bookman Old Style"/>
              </a:rPr>
              <a:t>k</a:t>
            </a:r>
            <a:r>
              <a:rPr dirty="0" baseline="24390" sz="3075" spc="-89">
                <a:latin typeface="Times New Roman"/>
                <a:cs typeface="Times New Roman"/>
              </a:rPr>
              <a:t>2</a:t>
            </a:r>
            <a:r>
              <a:rPr dirty="0" sz="2450" spc="-60" b="0" i="1">
                <a:latin typeface="Bookman Old Style"/>
                <a:cs typeface="Bookman Old Style"/>
              </a:rPr>
              <a:t>/</a:t>
            </a:r>
            <a:r>
              <a:rPr dirty="0" sz="2450" spc="-60">
                <a:latin typeface="Times New Roman"/>
                <a:cs typeface="Times New Roman"/>
              </a:rPr>
              <a:t>(2</a:t>
            </a:r>
            <a:r>
              <a:rPr dirty="0" sz="2450" spc="-60" b="0" i="1">
                <a:latin typeface="Bookman Old Style"/>
                <a:cs typeface="Bookman Old Style"/>
              </a:rPr>
              <a:t>m</a:t>
            </a:r>
            <a:r>
              <a:rPr dirty="0" sz="2450" spc="-60">
                <a:latin typeface="Times New Roman"/>
                <a:cs typeface="Times New Roman"/>
              </a:rPr>
              <a:t>).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727417" y="3612445"/>
            <a:ext cx="3346450" cy="779780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633220">
              <a:lnSpc>
                <a:spcPct val="100000"/>
              </a:lnSpc>
              <a:spcBef>
                <a:spcPts val="335"/>
              </a:spcBef>
            </a:pPr>
            <a:r>
              <a:rPr dirty="0" sz="2050" spc="-5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things.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07758" y="4608803"/>
            <a:ext cx="826452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of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finding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particle’s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energy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be-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455760" y="5130222"/>
            <a:ext cx="44323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09880" algn="l"/>
              </a:tabLst>
            </a:pPr>
            <a:r>
              <a:rPr dirty="0" sz="2050" spc="-50">
                <a:latin typeface="Times New Roman"/>
                <a:cs typeface="Times New Roman"/>
              </a:rPr>
              <a:t>2</a:t>
            </a:r>
            <a:r>
              <a:rPr dirty="0" sz="2050">
                <a:latin typeface="Times New Roman"/>
                <a:cs typeface="Times New Roman"/>
              </a:rPr>
              <a:t>	</a:t>
            </a:r>
            <a:r>
              <a:rPr dirty="0" sz="2050" spc="-5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742742" y="5349741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718819" y="5192076"/>
            <a:ext cx="324802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20">
                <a:latin typeface="Times New Roman"/>
                <a:cs typeface="Times New Roman"/>
              </a:rPr>
              <a:t>tween</a:t>
            </a:r>
            <a:r>
              <a:rPr dirty="0" sz="2450" spc="-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400">
                <a:latin typeface="Lucida Sans Unicode"/>
                <a:cs typeface="Lucida Sans Unicode"/>
              </a:rPr>
              <a:t>ℏ</a:t>
            </a:r>
            <a:r>
              <a:rPr dirty="0" sz="2450" spc="210">
                <a:latin typeface="Lucida Sans Unicode"/>
                <a:cs typeface="Lucida Sans Unicod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k</a:t>
            </a:r>
            <a:r>
              <a:rPr dirty="0" sz="2450" spc="245" b="0" i="1">
                <a:latin typeface="Bookman Old Style"/>
                <a:cs typeface="Bookman Old Style"/>
              </a:rPr>
              <a:t> </a:t>
            </a:r>
            <a:r>
              <a:rPr dirty="0" sz="2450" spc="-35" b="0" i="1">
                <a:latin typeface="Bookman Old Style"/>
                <a:cs typeface="Bookman Old Style"/>
              </a:rPr>
              <a:t>/</a:t>
            </a:r>
            <a:r>
              <a:rPr dirty="0" sz="2450" spc="-35">
                <a:latin typeface="Times New Roman"/>
                <a:cs typeface="Times New Roman"/>
              </a:rPr>
              <a:t>(2</a:t>
            </a:r>
            <a:r>
              <a:rPr dirty="0" sz="2450" spc="-35" b="0" i="1">
                <a:latin typeface="Bookman Old Style"/>
                <a:cs typeface="Bookman Old Style"/>
              </a:rPr>
              <a:t>m</a:t>
            </a:r>
            <a:r>
              <a:rPr dirty="0" sz="2450" spc="-35">
                <a:latin typeface="Times New Roman"/>
                <a:cs typeface="Times New Roman"/>
              </a:rPr>
              <a:t>)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993769" y="4763603"/>
            <a:ext cx="62484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352425" algn="l"/>
              </a:tabLst>
            </a:pPr>
            <a:r>
              <a:rPr dirty="0" sz="2450" spc="509">
                <a:latin typeface="Arial"/>
                <a:cs typeface="Arial"/>
              </a:rPr>
              <a:t>r</a:t>
            </a:r>
            <a:r>
              <a:rPr dirty="0" sz="2450">
                <a:latin typeface="Arial"/>
                <a:cs typeface="Arial"/>
              </a:rPr>
              <a:t>	</a:t>
            </a:r>
            <a:r>
              <a:rPr dirty="0" baseline="-21680" sz="3075" spc="-37" b="0" i="1">
                <a:latin typeface="Bookman Old Style"/>
                <a:cs typeface="Bookman Old Style"/>
              </a:rPr>
              <a:t>k</a:t>
            </a:r>
            <a:r>
              <a:rPr dirty="0" baseline="-39215" sz="2550" spc="-37">
                <a:latin typeface="Times New Roman"/>
                <a:cs typeface="Times New Roman"/>
              </a:rPr>
              <a:t>1</a:t>
            </a:r>
            <a:endParaRPr baseline="-39215" sz="2550">
              <a:latin typeface="Times New Roman"/>
              <a:cs typeface="Times New Roman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194060" y="5528659"/>
            <a:ext cx="36322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25" i="1">
                <a:latin typeface="Times New Roman"/>
                <a:cs typeface="Times New Roman"/>
              </a:rPr>
              <a:t>−</a:t>
            </a:r>
            <a:r>
              <a:rPr dirty="0" sz="2050" spc="-25" b="0" i="1">
                <a:latin typeface="Bookman Old Style"/>
                <a:cs typeface="Bookman Old Style"/>
              </a:rPr>
              <a:t>k</a:t>
            </a:r>
            <a:endParaRPr sz="2050">
              <a:latin typeface="Bookman Old Style"/>
              <a:cs typeface="Bookman Old Style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531791" y="5622983"/>
            <a:ext cx="12573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700" spc="-50">
                <a:latin typeface="Times New Roman"/>
                <a:cs typeface="Times New Roman"/>
              </a:rPr>
              <a:t>1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870018" y="5108980"/>
            <a:ext cx="1701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265">
                <a:latin typeface="Times New Roman"/>
                <a:cs typeface="Times New Roman"/>
              </a:rPr>
              <a:t>ˆ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697183" y="5018937"/>
            <a:ext cx="84074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22630" algn="l"/>
              </a:tabLst>
            </a:pPr>
            <a:r>
              <a:rPr dirty="0" sz="2450" spc="85">
                <a:latin typeface="Arial"/>
                <a:cs typeface="Arial"/>
              </a:rPr>
              <a:t>I</a:t>
            </a:r>
            <a:r>
              <a:rPr dirty="0" sz="2450">
                <a:latin typeface="Arial"/>
                <a:cs typeface="Arial"/>
              </a:rPr>
              <a:t>	</a:t>
            </a:r>
            <a:r>
              <a:rPr dirty="0" sz="2450" spc="85">
                <a:latin typeface="Arial"/>
                <a:cs typeface="Arial"/>
              </a:rPr>
              <a:t>I</a:t>
            </a:r>
            <a:endParaRPr sz="245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697183" y="5207824"/>
            <a:ext cx="84074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22630" algn="l"/>
              </a:tabLst>
            </a:pPr>
            <a:r>
              <a:rPr dirty="0" sz="2450" spc="85">
                <a:latin typeface="Arial"/>
                <a:cs typeface="Arial"/>
              </a:rPr>
              <a:t>I</a:t>
            </a:r>
            <a:r>
              <a:rPr dirty="0" sz="2450">
                <a:latin typeface="Arial"/>
                <a:cs typeface="Arial"/>
              </a:rPr>
              <a:t>	</a:t>
            </a:r>
            <a:r>
              <a:rPr dirty="0" sz="2450" spc="85">
                <a:latin typeface="Arial"/>
                <a:cs typeface="Arial"/>
              </a:rPr>
              <a:t>I</a:t>
            </a:r>
            <a:endParaRPr sz="245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5512561" y="4983765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4802111" y="5192076"/>
            <a:ext cx="417195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901700" algn="l"/>
              </a:tabLst>
            </a:pPr>
            <a:r>
              <a:rPr dirty="0" sz="2450" spc="-20" b="0" i="1">
                <a:latin typeface="Bookman Old Style"/>
                <a:cs typeface="Bookman Old Style"/>
              </a:rPr>
              <a:t>ψ</a:t>
            </a:r>
            <a:r>
              <a:rPr dirty="0" sz="2450" spc="-20">
                <a:latin typeface="Times New Roman"/>
                <a:cs typeface="Times New Roman"/>
              </a:rPr>
              <a:t>(</a:t>
            </a:r>
            <a:r>
              <a:rPr dirty="0" sz="2450" spc="-20" b="0" i="1">
                <a:latin typeface="Bookman Old Style"/>
                <a:cs typeface="Bookman Old Style"/>
              </a:rPr>
              <a:t>k</a:t>
            </a:r>
            <a:r>
              <a:rPr dirty="0" sz="2450" spc="-20">
                <a:latin typeface="Times New Roman"/>
                <a:cs typeface="Times New Roman"/>
              </a:rPr>
              <a:t>)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40" b="0" i="1">
                <a:latin typeface="Bookman Old Style"/>
                <a:cs typeface="Bookman Old Style"/>
              </a:rPr>
              <a:t>dk</a:t>
            </a:r>
            <a:r>
              <a:rPr dirty="0" sz="2450" spc="-140">
                <a:latin typeface="Times New Roman"/>
                <a:cs typeface="Times New Roman"/>
              </a:rPr>
              <a:t>,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there’s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guaran-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718819" y="5758089"/>
            <a:ext cx="825436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tee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lower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half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integral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equal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upper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half,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718819" y="6137654"/>
            <a:ext cx="8255000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just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going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upper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half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necessarily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give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half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10">
                <a:latin typeface="Times New Roman"/>
                <a:cs typeface="Times New Roman"/>
              </a:rPr>
              <a:t>probability.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735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300999"/>
            <a:ext cx="90817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-80"/>
              <a:t>If</a:t>
            </a:r>
            <a:r>
              <a:rPr dirty="0" spc="-100"/>
              <a:t> </a:t>
            </a:r>
            <a:r>
              <a:rPr dirty="0" spc="-65"/>
              <a:t>you</a:t>
            </a:r>
            <a:r>
              <a:rPr dirty="0" spc="-95"/>
              <a:t> </a:t>
            </a:r>
            <a:r>
              <a:rPr dirty="0" spc="-110"/>
              <a:t>follow</a:t>
            </a:r>
            <a:r>
              <a:rPr dirty="0" spc="-100"/>
              <a:t> </a:t>
            </a:r>
            <a:r>
              <a:rPr dirty="0"/>
              <a:t>the</a:t>
            </a:r>
            <a:r>
              <a:rPr dirty="0" spc="-95"/>
              <a:t> </a:t>
            </a:r>
            <a:r>
              <a:rPr dirty="0" spc="-10"/>
              <a:t>function</a:t>
            </a:r>
            <a:r>
              <a:rPr dirty="0" spc="-105"/>
              <a:t> </a:t>
            </a:r>
            <a:r>
              <a:rPr dirty="0" b="0" i="1">
                <a:latin typeface="Bookman Old Style"/>
                <a:cs typeface="Bookman Old Style"/>
              </a:rPr>
              <a:t>e</a:t>
            </a:r>
            <a:r>
              <a:rPr dirty="0" baseline="24390" sz="3075" b="0" i="1">
                <a:latin typeface="Bookman Old Style"/>
                <a:cs typeface="Bookman Old Style"/>
              </a:rPr>
              <a:t>i</a:t>
            </a:r>
            <a:r>
              <a:rPr dirty="0" baseline="24390" sz="3075"/>
              <a:t>(</a:t>
            </a:r>
            <a:r>
              <a:rPr dirty="0" baseline="24390" sz="3075" b="0" i="1">
                <a:latin typeface="Bookman Old Style"/>
                <a:cs typeface="Bookman Old Style"/>
              </a:rPr>
              <a:t>kx</a:t>
            </a:r>
            <a:r>
              <a:rPr dirty="0" baseline="24390" sz="3075" i="1">
                <a:latin typeface="Times New Roman"/>
                <a:cs typeface="Times New Roman"/>
              </a:rPr>
              <a:t>−</a:t>
            </a:r>
            <a:r>
              <a:rPr dirty="0" baseline="24390" sz="3075" b="0" i="1">
                <a:latin typeface="Bookman Old Style"/>
                <a:cs typeface="Bookman Old Style"/>
              </a:rPr>
              <a:t>ωt</a:t>
            </a:r>
            <a:r>
              <a:rPr dirty="0" baseline="24390" sz="3075"/>
              <a:t>)</a:t>
            </a:r>
            <a:r>
              <a:rPr dirty="0" baseline="24390" sz="3075" spc="82"/>
              <a:t> </a:t>
            </a:r>
            <a:r>
              <a:rPr dirty="0" sz="2450" spc="-80"/>
              <a:t>over</a:t>
            </a:r>
            <a:r>
              <a:rPr dirty="0" sz="2450" spc="-100"/>
              <a:t> </a:t>
            </a:r>
            <a:r>
              <a:rPr dirty="0" sz="2450"/>
              <a:t>time,</a:t>
            </a:r>
            <a:r>
              <a:rPr dirty="0" sz="2450" spc="-40"/>
              <a:t> </a:t>
            </a:r>
            <a:r>
              <a:rPr dirty="0" sz="2450" spc="-65"/>
              <a:t>you</a:t>
            </a:r>
            <a:r>
              <a:rPr dirty="0" sz="2450" spc="-100"/>
              <a:t> </a:t>
            </a:r>
            <a:r>
              <a:rPr dirty="0" sz="2450" spc="-85"/>
              <a:t>will</a:t>
            </a:r>
            <a:r>
              <a:rPr dirty="0" sz="2450" spc="-100"/>
              <a:t> </a:t>
            </a:r>
            <a:r>
              <a:rPr dirty="0" sz="2450" spc="-90"/>
              <a:t>see</a:t>
            </a:r>
            <a:r>
              <a:rPr dirty="0" sz="2450" spc="-100"/>
              <a:t> </a:t>
            </a:r>
            <a:r>
              <a:rPr dirty="0" sz="2450" spc="90"/>
              <a:t>that.</a:t>
            </a:r>
            <a:r>
              <a:rPr dirty="0" sz="2450" spc="-200"/>
              <a:t> </a:t>
            </a:r>
            <a:r>
              <a:rPr dirty="0" sz="2450"/>
              <a:t>.</a:t>
            </a:r>
            <a:r>
              <a:rPr dirty="0" sz="2450" spc="-204"/>
              <a:t> </a:t>
            </a:r>
            <a:r>
              <a:rPr dirty="0" sz="2450"/>
              <a:t>.</a:t>
            </a:r>
            <a:r>
              <a:rPr dirty="0" sz="2450" spc="-204"/>
              <a:t> </a:t>
            </a:r>
            <a:r>
              <a:rPr dirty="0" sz="2450" spc="-10"/>
              <a:t>(Choose 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386715" marR="57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  <a:tab pos="3303270" algn="l"/>
              </a:tabLst>
            </a:pPr>
            <a:r>
              <a:rPr dirty="0"/>
              <a:t>At</a:t>
            </a:r>
            <a:r>
              <a:rPr dirty="0" spc="250"/>
              <a:t> </a:t>
            </a:r>
            <a:r>
              <a:rPr dirty="0"/>
              <a:t>any</a:t>
            </a:r>
            <a:r>
              <a:rPr dirty="0" spc="254"/>
              <a:t> </a:t>
            </a:r>
            <a:r>
              <a:rPr dirty="0"/>
              <a:t>given</a:t>
            </a:r>
            <a:r>
              <a:rPr dirty="0" spc="250"/>
              <a:t> </a:t>
            </a:r>
            <a:r>
              <a:rPr dirty="0" spc="-20" b="0" i="1">
                <a:latin typeface="Bookman Old Style"/>
                <a:cs typeface="Bookman Old Style"/>
              </a:rPr>
              <a:t>x</a:t>
            </a:r>
            <a:r>
              <a:rPr dirty="0" spc="-20"/>
              <a:t>-</a:t>
            </a:r>
            <a:r>
              <a:rPr dirty="0" spc="-10"/>
              <a:t>value,</a:t>
            </a:r>
            <a:r>
              <a:rPr dirty="0"/>
              <a:t>	the</a:t>
            </a:r>
            <a:r>
              <a:rPr dirty="0" spc="345"/>
              <a:t> </a:t>
            </a:r>
            <a:r>
              <a:rPr dirty="0"/>
              <a:t>function</a:t>
            </a:r>
            <a:r>
              <a:rPr dirty="0" spc="345"/>
              <a:t> </a:t>
            </a:r>
            <a:r>
              <a:rPr dirty="0"/>
              <a:t>rotates</a:t>
            </a:r>
            <a:r>
              <a:rPr dirty="0" spc="340"/>
              <a:t> </a:t>
            </a:r>
            <a:r>
              <a:rPr dirty="0"/>
              <a:t>in</a:t>
            </a:r>
            <a:r>
              <a:rPr dirty="0" spc="345"/>
              <a:t> </a:t>
            </a:r>
            <a:r>
              <a:rPr dirty="0"/>
              <a:t>a</a:t>
            </a:r>
            <a:r>
              <a:rPr dirty="0" spc="345"/>
              <a:t> </a:t>
            </a:r>
            <a:r>
              <a:rPr dirty="0"/>
              <a:t>circle</a:t>
            </a:r>
            <a:r>
              <a:rPr dirty="0" spc="340"/>
              <a:t> </a:t>
            </a:r>
            <a:r>
              <a:rPr dirty="0" spc="-10"/>
              <a:t>around </a:t>
            </a:r>
            <a:r>
              <a:rPr dirty="0" spc="-10"/>
              <a:t>	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 spc="-20"/>
              <a:t>complex</a:t>
            </a:r>
            <a:r>
              <a:rPr dirty="0" spc="110"/>
              <a:t> </a:t>
            </a:r>
            <a:r>
              <a:rPr dirty="0" spc="-10"/>
              <a:t>plane.</a:t>
            </a:r>
          </a:p>
          <a:p>
            <a:pPr marL="386715" marR="57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/>
              <a:t>The</a:t>
            </a:r>
            <a:r>
              <a:rPr dirty="0" spc="-35"/>
              <a:t> </a:t>
            </a:r>
            <a:r>
              <a:rPr dirty="0"/>
              <a:t>entire</a:t>
            </a:r>
            <a:r>
              <a:rPr dirty="0" spc="-30"/>
              <a:t> </a:t>
            </a:r>
            <a:r>
              <a:rPr dirty="0"/>
              <a:t>function</a:t>
            </a:r>
            <a:r>
              <a:rPr dirty="0" spc="-30"/>
              <a:t> </a:t>
            </a:r>
            <a:r>
              <a:rPr dirty="0" spc="-65"/>
              <a:t>keeps</a:t>
            </a:r>
            <a:r>
              <a:rPr dirty="0" spc="-35"/>
              <a:t> </a:t>
            </a:r>
            <a:r>
              <a:rPr dirty="0"/>
              <a:t>its</a:t>
            </a:r>
            <a:r>
              <a:rPr dirty="0" spc="-35"/>
              <a:t> </a:t>
            </a:r>
            <a:r>
              <a:rPr dirty="0"/>
              <a:t>shape</a:t>
            </a:r>
            <a:r>
              <a:rPr dirty="0" spc="-30"/>
              <a:t> </a:t>
            </a:r>
            <a:r>
              <a:rPr dirty="0" spc="80"/>
              <a:t>but</a:t>
            </a:r>
            <a:r>
              <a:rPr dirty="0" spc="-35"/>
              <a:t> </a:t>
            </a:r>
            <a:r>
              <a:rPr dirty="0" spc="-80"/>
              <a:t>moves</a:t>
            </a:r>
            <a:r>
              <a:rPr dirty="0" spc="-35"/>
              <a:t> </a:t>
            </a:r>
            <a:r>
              <a:rPr dirty="0" spc="120"/>
              <a:t>at</a:t>
            </a:r>
            <a:r>
              <a:rPr dirty="0" spc="-30"/>
              <a:t> </a:t>
            </a:r>
            <a:r>
              <a:rPr dirty="0"/>
              <a:t>constant</a:t>
            </a:r>
            <a:r>
              <a:rPr dirty="0" spc="-30"/>
              <a:t> </a:t>
            </a:r>
            <a:r>
              <a:rPr dirty="0" spc="-10"/>
              <a:t>speed </a:t>
            </a:r>
            <a:r>
              <a:rPr dirty="0" spc="-10"/>
              <a:t>	</a:t>
            </a:r>
            <a:r>
              <a:rPr dirty="0"/>
              <a:t>along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45"/>
              <a:t> </a:t>
            </a:r>
            <a:r>
              <a:rPr dirty="0" b="0" i="1">
                <a:latin typeface="Bookman Old Style"/>
                <a:cs typeface="Bookman Old Style"/>
              </a:rPr>
              <a:t>x</a:t>
            </a:r>
            <a:r>
              <a:rPr dirty="0"/>
              <a:t>-</a:t>
            </a:r>
            <a:r>
              <a:rPr dirty="0" spc="-10"/>
              <a:t>axis.</a:t>
            </a:r>
          </a:p>
          <a:p>
            <a:pPr marL="386715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/>
              <a:t>Both</a:t>
            </a:r>
            <a:r>
              <a:rPr dirty="0" spc="190"/>
              <a:t> </a:t>
            </a:r>
            <a:r>
              <a:rPr dirty="0"/>
              <a:t>A.</a:t>
            </a:r>
            <a:r>
              <a:rPr dirty="0" spc="195"/>
              <a:t> </a:t>
            </a:r>
            <a:r>
              <a:rPr dirty="0"/>
              <a:t>and</a:t>
            </a:r>
            <a:r>
              <a:rPr dirty="0" spc="195"/>
              <a:t> </a:t>
            </a:r>
            <a:r>
              <a:rPr dirty="0"/>
              <a:t>B.</a:t>
            </a:r>
            <a:r>
              <a:rPr dirty="0" spc="200"/>
              <a:t> </a:t>
            </a:r>
            <a:r>
              <a:rPr dirty="0"/>
              <a:t>are</a:t>
            </a:r>
            <a:r>
              <a:rPr dirty="0" spc="195"/>
              <a:t> </a:t>
            </a:r>
            <a:r>
              <a:rPr dirty="0"/>
              <a:t>correct;</a:t>
            </a:r>
            <a:r>
              <a:rPr dirty="0" spc="220"/>
              <a:t> </a:t>
            </a:r>
            <a:r>
              <a:rPr dirty="0"/>
              <a:t>they</a:t>
            </a:r>
            <a:r>
              <a:rPr dirty="0" spc="195"/>
              <a:t> </a:t>
            </a:r>
            <a:r>
              <a:rPr dirty="0"/>
              <a:t>are</a:t>
            </a:r>
            <a:r>
              <a:rPr dirty="0" spc="195"/>
              <a:t> </a:t>
            </a:r>
            <a:r>
              <a:rPr dirty="0"/>
              <a:t>actually</a:t>
            </a:r>
            <a:r>
              <a:rPr dirty="0" spc="195"/>
              <a:t> </a:t>
            </a:r>
            <a:r>
              <a:rPr dirty="0"/>
              <a:t>saying</a:t>
            </a:r>
            <a:r>
              <a:rPr dirty="0" spc="200"/>
              <a:t> </a:t>
            </a:r>
            <a:r>
              <a:rPr dirty="0"/>
              <a:t>the</a:t>
            </a:r>
            <a:r>
              <a:rPr dirty="0" spc="195"/>
              <a:t> </a:t>
            </a:r>
            <a:r>
              <a:rPr dirty="0" spc="-20"/>
              <a:t>same </a:t>
            </a:r>
            <a:r>
              <a:rPr dirty="0" spc="-20"/>
              <a:t>	</a:t>
            </a:r>
            <a:r>
              <a:rPr dirty="0"/>
              <a:t>thing</a:t>
            </a:r>
            <a:r>
              <a:rPr dirty="0" spc="195"/>
              <a:t> </a:t>
            </a:r>
            <a:r>
              <a:rPr dirty="0"/>
              <a:t>in</a:t>
            </a:r>
            <a:r>
              <a:rPr dirty="0" spc="200"/>
              <a:t> </a:t>
            </a:r>
            <a:r>
              <a:rPr dirty="0"/>
              <a:t>this</a:t>
            </a:r>
            <a:r>
              <a:rPr dirty="0" spc="195"/>
              <a:t> </a:t>
            </a:r>
            <a:r>
              <a:rPr dirty="0" spc="-10"/>
              <a:t>case.</a:t>
            </a:r>
          </a:p>
          <a:p>
            <a:pPr marL="386715" indent="-374015">
              <a:lnSpc>
                <a:spcPct val="100000"/>
              </a:lnSpc>
              <a:spcBef>
                <a:spcPts val="1050"/>
              </a:spcBef>
              <a:buAutoNum type="alphaUcPeriod"/>
              <a:tabLst>
                <a:tab pos="386715" algn="l"/>
              </a:tabLst>
            </a:pPr>
            <a:r>
              <a:rPr dirty="0"/>
              <a:t>Neither</a:t>
            </a:r>
            <a:r>
              <a:rPr dirty="0" spc="90"/>
              <a:t> </a:t>
            </a:r>
            <a:r>
              <a:rPr dirty="0"/>
              <a:t>A.</a:t>
            </a:r>
            <a:r>
              <a:rPr dirty="0" spc="90"/>
              <a:t> </a:t>
            </a:r>
            <a:r>
              <a:rPr dirty="0"/>
              <a:t>nor</a:t>
            </a:r>
            <a:r>
              <a:rPr dirty="0" spc="90"/>
              <a:t> </a:t>
            </a:r>
            <a:r>
              <a:rPr dirty="0"/>
              <a:t>B.</a:t>
            </a:r>
            <a:r>
              <a:rPr dirty="0" spc="90"/>
              <a:t> </a:t>
            </a:r>
            <a:r>
              <a:rPr dirty="0"/>
              <a:t>is</a:t>
            </a:r>
            <a:r>
              <a:rPr dirty="0" spc="90"/>
              <a:t> </a:t>
            </a:r>
            <a:r>
              <a:rPr dirty="0" spc="-10"/>
              <a:t>correct.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735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6.2.</a:t>
            </a:r>
            <a:r>
              <a:rPr dirty="0" sz="1200" spc="15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FREE</a:t>
            </a:r>
            <a:r>
              <a:rPr dirty="0" sz="1200" spc="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PARTICLES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FOURIER</a:t>
            </a:r>
            <a:r>
              <a:rPr dirty="0" sz="1200" spc="9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TRANSFORMS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300999"/>
            <a:ext cx="90817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 spc="-80"/>
              <a:t>If</a:t>
            </a:r>
            <a:r>
              <a:rPr dirty="0" spc="-100"/>
              <a:t> </a:t>
            </a:r>
            <a:r>
              <a:rPr dirty="0" spc="-65"/>
              <a:t>you</a:t>
            </a:r>
            <a:r>
              <a:rPr dirty="0" spc="-95"/>
              <a:t> </a:t>
            </a:r>
            <a:r>
              <a:rPr dirty="0" spc="-110"/>
              <a:t>follow</a:t>
            </a:r>
            <a:r>
              <a:rPr dirty="0" spc="-100"/>
              <a:t> </a:t>
            </a:r>
            <a:r>
              <a:rPr dirty="0"/>
              <a:t>the</a:t>
            </a:r>
            <a:r>
              <a:rPr dirty="0" spc="-95"/>
              <a:t> </a:t>
            </a:r>
            <a:r>
              <a:rPr dirty="0" spc="-10"/>
              <a:t>function</a:t>
            </a:r>
            <a:r>
              <a:rPr dirty="0" spc="-105"/>
              <a:t> </a:t>
            </a:r>
            <a:r>
              <a:rPr dirty="0" b="0" i="1">
                <a:latin typeface="Bookman Old Style"/>
                <a:cs typeface="Bookman Old Style"/>
              </a:rPr>
              <a:t>e</a:t>
            </a:r>
            <a:r>
              <a:rPr dirty="0" baseline="24390" sz="3075" b="0" i="1">
                <a:latin typeface="Bookman Old Style"/>
                <a:cs typeface="Bookman Old Style"/>
              </a:rPr>
              <a:t>i</a:t>
            </a:r>
            <a:r>
              <a:rPr dirty="0" baseline="24390" sz="3075"/>
              <a:t>(</a:t>
            </a:r>
            <a:r>
              <a:rPr dirty="0" baseline="24390" sz="3075" b="0" i="1">
                <a:latin typeface="Bookman Old Style"/>
                <a:cs typeface="Bookman Old Style"/>
              </a:rPr>
              <a:t>kx</a:t>
            </a:r>
            <a:r>
              <a:rPr dirty="0" baseline="24390" sz="3075" i="1">
                <a:latin typeface="Times New Roman"/>
                <a:cs typeface="Times New Roman"/>
              </a:rPr>
              <a:t>−</a:t>
            </a:r>
            <a:r>
              <a:rPr dirty="0" baseline="24390" sz="3075" b="0" i="1">
                <a:latin typeface="Bookman Old Style"/>
                <a:cs typeface="Bookman Old Style"/>
              </a:rPr>
              <a:t>ωt</a:t>
            </a:r>
            <a:r>
              <a:rPr dirty="0" baseline="24390" sz="3075"/>
              <a:t>)</a:t>
            </a:r>
            <a:r>
              <a:rPr dirty="0" baseline="24390" sz="3075" spc="82"/>
              <a:t> </a:t>
            </a:r>
            <a:r>
              <a:rPr dirty="0" sz="2450" spc="-80"/>
              <a:t>over</a:t>
            </a:r>
            <a:r>
              <a:rPr dirty="0" sz="2450" spc="-100"/>
              <a:t> </a:t>
            </a:r>
            <a:r>
              <a:rPr dirty="0" sz="2450"/>
              <a:t>time,</a:t>
            </a:r>
            <a:r>
              <a:rPr dirty="0" sz="2450" spc="-40"/>
              <a:t> </a:t>
            </a:r>
            <a:r>
              <a:rPr dirty="0" sz="2450" spc="-65"/>
              <a:t>you</a:t>
            </a:r>
            <a:r>
              <a:rPr dirty="0" sz="2450" spc="-100"/>
              <a:t> </a:t>
            </a:r>
            <a:r>
              <a:rPr dirty="0" sz="2450" spc="-85"/>
              <a:t>will</a:t>
            </a:r>
            <a:r>
              <a:rPr dirty="0" sz="2450" spc="-100"/>
              <a:t> </a:t>
            </a:r>
            <a:r>
              <a:rPr dirty="0" sz="2450" spc="-90"/>
              <a:t>see</a:t>
            </a:r>
            <a:r>
              <a:rPr dirty="0" sz="2450" spc="-100"/>
              <a:t> </a:t>
            </a:r>
            <a:r>
              <a:rPr dirty="0" sz="2450" spc="90"/>
              <a:t>that.</a:t>
            </a:r>
            <a:r>
              <a:rPr dirty="0" sz="2450" spc="-200"/>
              <a:t> </a:t>
            </a:r>
            <a:r>
              <a:rPr dirty="0" sz="2450"/>
              <a:t>.</a:t>
            </a:r>
            <a:r>
              <a:rPr dirty="0" sz="2450" spc="-204"/>
              <a:t> </a:t>
            </a:r>
            <a:r>
              <a:rPr dirty="0" sz="2450"/>
              <a:t>.</a:t>
            </a:r>
            <a:r>
              <a:rPr dirty="0" sz="2450" spc="-204"/>
              <a:t> </a:t>
            </a:r>
            <a:r>
              <a:rPr dirty="0" sz="2450" spc="-10"/>
              <a:t>(Choose 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262592"/>
            <a:ext cx="8268334" cy="519874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7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  <a:tab pos="3310254" algn="l"/>
              </a:tabLst>
            </a:pPr>
            <a:r>
              <a:rPr dirty="0" sz="2450">
                <a:latin typeface="Times New Roman"/>
                <a:cs typeface="Times New Roman"/>
              </a:rPr>
              <a:t>At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given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 spc="-20" b="0" i="1">
                <a:latin typeface="Bookman Old Style"/>
                <a:cs typeface="Bookman Old Style"/>
              </a:rPr>
              <a:t>x</a:t>
            </a:r>
            <a:r>
              <a:rPr dirty="0" sz="2450" spc="-20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value,</a:t>
            </a:r>
            <a:r>
              <a:rPr dirty="0" sz="2450">
                <a:latin typeface="Times New Roman"/>
                <a:cs typeface="Times New Roman"/>
              </a:rPr>
              <a:t>	the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rotates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circle</a:t>
            </a:r>
            <a:r>
              <a:rPr dirty="0" sz="2450" spc="3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around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complex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plane.</a:t>
            </a:r>
            <a:endParaRPr sz="2450">
              <a:latin typeface="Times New Roman"/>
              <a:cs typeface="Times New Roman"/>
            </a:endParaRPr>
          </a:p>
          <a:p>
            <a:pPr marL="393700" marR="57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entire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keeps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shape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moves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speed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along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axis.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correct;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actually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saying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same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thing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case.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50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correct.</a:t>
            </a:r>
            <a:endParaRPr sz="245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spc="-95" b="1">
                <a:latin typeface="Georgia"/>
                <a:cs typeface="Georgia"/>
              </a:rPr>
              <a:t>Solution:</a:t>
            </a:r>
            <a:r>
              <a:rPr dirty="0" sz="2450" spc="1205" b="1">
                <a:latin typeface="Georgia"/>
                <a:cs typeface="Georg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500">
                <a:latin typeface="Times New Roman"/>
                <a:cs typeface="Times New Roman"/>
              </a:rPr>
              <a:t> </a:t>
            </a:r>
            <a:r>
              <a:rPr dirty="0" sz="2450" spc="-110">
                <a:latin typeface="Times New Roman"/>
                <a:cs typeface="Times New Roman"/>
              </a:rPr>
              <a:t>You</a:t>
            </a:r>
            <a:r>
              <a:rPr dirty="0" sz="2450" spc="5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505">
                <a:latin typeface="Times New Roman"/>
                <a:cs typeface="Times New Roman"/>
              </a:rPr>
              <a:t> </a:t>
            </a:r>
            <a:r>
              <a:rPr dirty="0" sz="2450" spc="15">
                <a:latin typeface="Times New Roman"/>
                <a:cs typeface="Times New Roman"/>
              </a:rPr>
              <a:t>plot</a:t>
            </a:r>
            <a:r>
              <a:rPr dirty="0" sz="2450" spc="500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a</a:t>
            </a:r>
            <a:r>
              <a:rPr dirty="0" sz="2450" spc="50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complex</a:t>
            </a:r>
            <a:r>
              <a:rPr dirty="0" sz="2450" spc="500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function</a:t>
            </a:r>
            <a:r>
              <a:rPr dirty="0" sz="2450" spc="500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495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380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</a:t>
            </a:r>
            <a:r>
              <a:rPr dirty="0" sz="2450" spc="505">
                <a:latin typeface="Times New Roman"/>
                <a:cs typeface="Times New Roman"/>
              </a:rPr>
              <a:t> </a:t>
            </a:r>
            <a:r>
              <a:rPr dirty="0" sz="2450" spc="15">
                <a:latin typeface="Times New Roman"/>
                <a:cs typeface="Times New Roman"/>
              </a:rPr>
              <a:t>three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dimensions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by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15">
                <a:latin typeface="Times New Roman"/>
                <a:cs typeface="Times New Roman"/>
              </a:rPr>
              <a:t>plotting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the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real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Times New Roman"/>
                <a:cs typeface="Times New Roman"/>
              </a:rPr>
              <a:t>and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imaginary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parts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the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the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95" b="0" i="1">
                <a:latin typeface="Bookman Old Style"/>
                <a:cs typeface="Bookman Old Style"/>
              </a:rPr>
              <a:t>y</a:t>
            </a:r>
            <a:r>
              <a:rPr dirty="0" sz="2450" spc="100" b="0" i="1">
                <a:latin typeface="Bookman Old Style"/>
                <a:cs typeface="Bookman Old Style"/>
              </a:rPr>
              <a:t> </a:t>
            </a:r>
            <a:r>
              <a:rPr dirty="0" sz="2450" spc="35">
                <a:latin typeface="Times New Roman"/>
                <a:cs typeface="Times New Roman"/>
              </a:rPr>
              <a:t>and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55" b="0" i="1">
                <a:latin typeface="Bookman Old Style"/>
                <a:cs typeface="Bookman Old Style"/>
              </a:rPr>
              <a:t>z</a:t>
            </a:r>
            <a:r>
              <a:rPr dirty="0" sz="2450" spc="120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directions.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If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you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do,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25">
                <a:latin typeface="Times New Roman"/>
                <a:cs typeface="Times New Roman"/>
              </a:rPr>
              <a:t>this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function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any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5">
                <a:latin typeface="Times New Roman"/>
                <a:cs typeface="Times New Roman"/>
              </a:rPr>
              <a:t>moment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will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spiral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20">
                <a:latin typeface="Times New Roman"/>
                <a:cs typeface="Times New Roman"/>
              </a:rPr>
              <a:t>around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40" b="0" i="1">
                <a:latin typeface="Bookman Old Style"/>
                <a:cs typeface="Bookman Old Style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axis.</a:t>
            </a:r>
            <a:r>
              <a:rPr dirty="0" sz="2450" spc="475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As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moves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to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10">
                <a:latin typeface="Times New Roman"/>
                <a:cs typeface="Times New Roman"/>
              </a:rPr>
              <a:t>right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each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20">
                <a:latin typeface="Times New Roman"/>
                <a:cs typeface="Times New Roman"/>
              </a:rPr>
              <a:t>point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on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45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10" b="0" i="1">
                <a:latin typeface="Bookman Old Style"/>
                <a:cs typeface="Bookman Old Style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axis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Times New Roman"/>
                <a:cs typeface="Times New Roman"/>
              </a:rPr>
              <a:t>rotates.</a:t>
            </a:r>
            <a:r>
              <a:rPr dirty="0" sz="2450" spc="390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Times New Roman"/>
                <a:cs typeface="Times New Roman"/>
              </a:rPr>
              <a:t>(Picture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a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Times New Roman"/>
                <a:cs typeface="Times New Roman"/>
              </a:rPr>
              <a:t>barber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pole.)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544500" y="878291"/>
            <a:ext cx="243014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12801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6.3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45" b="1">
                <a:latin typeface="Georgia"/>
                <a:cs typeface="Georgia"/>
              </a:rPr>
              <a:t>Momentum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spc="-35" b="1">
                <a:latin typeface="Georgia"/>
                <a:cs typeface="Georgia"/>
              </a:rPr>
              <a:t>Eigenstates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3819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91893"/>
            <a:ext cx="82804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800735" algn="l"/>
                <a:tab pos="4907915" algn="l"/>
              </a:tabLst>
            </a:pPr>
            <a:r>
              <a:rPr dirty="0"/>
              <a:t>Suppose</a:t>
            </a:r>
            <a:r>
              <a:rPr dirty="0" spc="90"/>
              <a:t> </a:t>
            </a:r>
            <a:r>
              <a:rPr dirty="0" spc="-1150" b="0" i="1">
                <a:latin typeface="Bookman Old Style"/>
                <a:cs typeface="Bookman Old Style"/>
              </a:rPr>
              <a:t>ψ</a:t>
            </a:r>
            <a:r>
              <a:rPr dirty="0" baseline="14739" sz="3675" spc="97"/>
              <a:t>ˆ</a:t>
            </a:r>
            <a:r>
              <a:rPr dirty="0" sz="2450" spc="70"/>
              <a:t>(3)</a:t>
            </a:r>
            <a:r>
              <a:rPr dirty="0" sz="2450" spc="50"/>
              <a:t> </a:t>
            </a:r>
            <a:r>
              <a:rPr dirty="0" sz="2450" spc="385"/>
              <a:t>=</a:t>
            </a:r>
            <a:r>
              <a:rPr dirty="0" sz="2450" spc="55"/>
              <a:t> </a:t>
            </a:r>
            <a:r>
              <a:rPr dirty="0" sz="2450" spc="-80"/>
              <a:t>1</a:t>
            </a:r>
            <a:r>
              <a:rPr dirty="0" sz="2450" spc="-80" b="0" i="1">
                <a:latin typeface="Bookman Old Style"/>
                <a:cs typeface="Bookman Old Style"/>
              </a:rPr>
              <a:t>/</a:t>
            </a:r>
            <a:r>
              <a:rPr dirty="0" sz="2450" spc="-80"/>
              <a:t>3</a:t>
            </a:r>
            <a:r>
              <a:rPr dirty="0" sz="2450" spc="95"/>
              <a:t> </a:t>
            </a:r>
            <a:r>
              <a:rPr dirty="0" sz="2450"/>
              <a:t>and</a:t>
            </a:r>
            <a:r>
              <a:rPr dirty="0" sz="2450" spc="90"/>
              <a:t> </a:t>
            </a:r>
            <a:r>
              <a:rPr dirty="0" sz="2450" spc="-1150" b="0" i="1">
                <a:latin typeface="Bookman Old Style"/>
                <a:cs typeface="Bookman Old Style"/>
              </a:rPr>
              <a:t>ψ</a:t>
            </a:r>
            <a:r>
              <a:rPr dirty="0" baseline="14739" sz="3675" spc="97"/>
              <a:t>ˆ</a:t>
            </a:r>
            <a:r>
              <a:rPr dirty="0" sz="2450" spc="70"/>
              <a:t>(5)</a:t>
            </a:r>
            <a:r>
              <a:rPr dirty="0" sz="2450" spc="50"/>
              <a:t> </a:t>
            </a:r>
            <a:r>
              <a:rPr dirty="0" sz="2450" spc="385"/>
              <a:t>=</a:t>
            </a:r>
            <a:r>
              <a:rPr dirty="0" sz="2450" spc="55"/>
              <a:t> </a:t>
            </a:r>
            <a:r>
              <a:rPr dirty="0" sz="2450" spc="-20"/>
              <a:t>1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/>
              <a:t>5.</a:t>
            </a:r>
            <a:r>
              <a:rPr dirty="0" sz="2450"/>
              <a:t>	Which</a:t>
            </a:r>
            <a:r>
              <a:rPr dirty="0" sz="2450" spc="65"/>
              <a:t> </a:t>
            </a:r>
            <a:r>
              <a:rPr dirty="0" sz="2450"/>
              <a:t>of</a:t>
            </a:r>
            <a:r>
              <a:rPr dirty="0" sz="2450" spc="75"/>
              <a:t> </a:t>
            </a:r>
            <a:r>
              <a:rPr dirty="0" sz="2450"/>
              <a:t>the</a:t>
            </a:r>
            <a:r>
              <a:rPr dirty="0" sz="2450" spc="75"/>
              <a:t> </a:t>
            </a:r>
            <a:r>
              <a:rPr dirty="0" sz="2450" spc="-65"/>
              <a:t>following</a:t>
            </a:r>
            <a:r>
              <a:rPr dirty="0" sz="2450" spc="75"/>
              <a:t> </a:t>
            </a:r>
            <a:r>
              <a:rPr dirty="0" sz="2450" spc="-25"/>
              <a:t>are </a:t>
            </a:r>
            <a:r>
              <a:rPr dirty="0" sz="2450" spc="-10"/>
              <a:t>true?</a:t>
            </a:r>
            <a:r>
              <a:rPr dirty="0" sz="2450"/>
              <a:t>	(Choose</a:t>
            </a:r>
            <a:r>
              <a:rPr dirty="0" sz="2450" spc="50"/>
              <a:t> </a:t>
            </a:r>
            <a:r>
              <a:rPr dirty="0" sz="2450"/>
              <a:t>all</a:t>
            </a:r>
            <a:r>
              <a:rPr dirty="0" sz="2450" spc="50"/>
              <a:t> </a:t>
            </a:r>
            <a:r>
              <a:rPr dirty="0" sz="2450" spc="114"/>
              <a:t>that</a:t>
            </a:r>
            <a:r>
              <a:rPr dirty="0" sz="2450" spc="55"/>
              <a:t> </a:t>
            </a:r>
            <a:r>
              <a:rPr dirty="0" sz="2450" spc="-10"/>
              <a:t>apply.)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125146"/>
            <a:ext cx="7470775" cy="103759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measuring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1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>
                <a:latin typeface="Times New Roman"/>
                <a:cs typeface="Times New Roman"/>
              </a:rPr>
              <a:t>9.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measuring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0">
                <a:latin typeface="Times New Roman"/>
                <a:cs typeface="Times New Roman"/>
              </a:rPr>
              <a:t>3</a:t>
            </a:r>
            <a:r>
              <a:rPr dirty="0" sz="2450" spc="-250">
                <a:latin typeface="Lucida Sans Unicode"/>
                <a:cs typeface="Lucida Sans Unicode"/>
              </a:rPr>
              <a:t>ℏ</a:t>
            </a:r>
            <a:r>
              <a:rPr dirty="0" sz="2450" spc="-35">
                <a:latin typeface="Lucida Sans Unicode"/>
                <a:cs typeface="Lucida Sans Unicod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</a:t>
            </a:r>
            <a:r>
              <a:rPr dirty="0" sz="2450" spc="-25" b="0" i="1">
                <a:latin typeface="Bookman Old Style"/>
                <a:cs typeface="Bookman Old Style"/>
              </a:rPr>
              <a:t>/</a:t>
            </a:r>
            <a:r>
              <a:rPr dirty="0" sz="2450" spc="-25">
                <a:latin typeface="Times New Roman"/>
                <a:cs typeface="Times New Roman"/>
              </a:rPr>
              <a:t>9.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27417" y="3265689"/>
            <a:ext cx="824674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measuring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50">
                <a:latin typeface="Times New Roman"/>
                <a:cs typeface="Times New Roman"/>
              </a:rPr>
              <a:t>3</a:t>
            </a:r>
            <a:r>
              <a:rPr dirty="0" sz="2450" spc="-250">
                <a:latin typeface="Lucida Sans Unicode"/>
                <a:cs typeface="Lucida Sans Unicode"/>
              </a:rPr>
              <a:t>ℏ</a:t>
            </a:r>
            <a:r>
              <a:rPr dirty="0" sz="2450" spc="-90">
                <a:latin typeface="Lucida Sans Unicode"/>
                <a:cs typeface="Lucida Sans Unicod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5</a:t>
            </a:r>
            <a:r>
              <a:rPr dirty="0" sz="2450" spc="-25">
                <a:latin typeface="Lucida Sans Unicode"/>
                <a:cs typeface="Lucida Sans Unicode"/>
              </a:rPr>
              <a:t>ℏ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090485" y="3660989"/>
            <a:ext cx="21717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40">
                <a:latin typeface="Times New Roman"/>
                <a:cs typeface="Times New Roman"/>
              </a:rPr>
              <a:t>is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77226" y="3407408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230">
                <a:latin typeface="Arial"/>
                <a:cs typeface="Arial"/>
              </a:rPr>
              <a:t>�</a:t>
            </a:r>
            <a:endParaRPr sz="245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587093" y="3561111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5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525879" y="3822681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3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834133" y="3577906"/>
            <a:ext cx="1701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265">
                <a:latin typeface="Times New Roman"/>
                <a:cs typeface="Times New Roman"/>
              </a:rPr>
              <a:t>ˆ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766239" y="3660989"/>
            <a:ext cx="11353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k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20" b="0" i="1">
                <a:latin typeface="Bookman Old Style"/>
                <a:cs typeface="Bookman Old Style"/>
              </a:rPr>
              <a:t>dk</a:t>
            </a:r>
            <a:r>
              <a:rPr dirty="0" sz="2450" spc="-12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715137" y="4167097"/>
            <a:ext cx="8258809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measuring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50">
                <a:latin typeface="Times New Roman"/>
                <a:cs typeface="Times New Roman"/>
              </a:rPr>
              <a:t>3</a:t>
            </a:r>
            <a:r>
              <a:rPr dirty="0" sz="2450" spc="-250">
                <a:latin typeface="Lucida Sans Unicode"/>
                <a:cs typeface="Lucida Sans Unicode"/>
              </a:rPr>
              <a:t>ℏ</a:t>
            </a:r>
            <a:r>
              <a:rPr dirty="0" sz="2450" spc="-90">
                <a:latin typeface="Lucida Sans Unicode"/>
                <a:cs typeface="Lucida Sans Unicod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5</a:t>
            </a:r>
            <a:r>
              <a:rPr dirty="0" sz="2450" spc="-40">
                <a:latin typeface="Lucida Sans Unicode"/>
                <a:cs typeface="Lucida Sans Unicode"/>
              </a:rPr>
              <a:t>ℏ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090485" y="4562397"/>
            <a:ext cx="21717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40">
                <a:latin typeface="Times New Roman"/>
                <a:cs typeface="Times New Roman"/>
              </a:rPr>
              <a:t>is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77226" y="4308816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230">
                <a:latin typeface="Arial"/>
                <a:cs typeface="Arial"/>
              </a:rPr>
              <a:t>�</a:t>
            </a:r>
            <a:endParaRPr sz="245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587093" y="4462519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5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525879" y="4724088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3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921586" y="4479301"/>
            <a:ext cx="1701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265">
                <a:latin typeface="Times New Roman"/>
                <a:cs typeface="Times New Roman"/>
              </a:rPr>
              <a:t>ˆ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546642" y="4500543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766227" y="4562397"/>
            <a:ext cx="143700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014730" algn="l"/>
              </a:tabLst>
            </a:pPr>
            <a:r>
              <a:rPr dirty="0" sz="2450" spc="-10" i="1">
                <a:latin typeface="Times New Roman"/>
                <a:cs typeface="Times New Roman"/>
              </a:rPr>
              <a:t>|</a:t>
            </a:r>
            <a:r>
              <a:rPr dirty="0" sz="2450" spc="-10" b="0" i="1">
                <a:latin typeface="Bookman Old Style"/>
                <a:cs typeface="Bookman Old Style"/>
              </a:rPr>
              <a:t>ψ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k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sz="2450" spc="-10" i="1">
                <a:latin typeface="Times New Roman"/>
                <a:cs typeface="Times New Roman"/>
              </a:rPr>
              <a:t>|</a:t>
            </a:r>
            <a:r>
              <a:rPr dirty="0" sz="2450" i="1">
                <a:latin typeface="Times New Roman"/>
                <a:cs typeface="Times New Roman"/>
              </a:rPr>
              <a:t>	</a:t>
            </a:r>
            <a:r>
              <a:rPr dirty="0" sz="2450" spc="-125" b="0" i="1">
                <a:latin typeface="Bookman Old Style"/>
                <a:cs typeface="Bookman Old Style"/>
              </a:rPr>
              <a:t>dk</a:t>
            </a:r>
            <a:r>
              <a:rPr dirty="0" sz="2450" spc="-1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739813" y="5068505"/>
            <a:ext cx="8234045" cy="16687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63220" marR="5080" indent="-351155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E.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likely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335">
                <a:latin typeface="Times New Roman"/>
                <a:cs typeface="Times New Roman"/>
              </a:rPr>
              <a:t>= </a:t>
            </a:r>
            <a:r>
              <a:rPr dirty="0" sz="2450" spc="-254">
                <a:latin typeface="Times New Roman"/>
                <a:cs typeface="Times New Roman"/>
              </a:rPr>
              <a:t>3</a:t>
            </a:r>
            <a:r>
              <a:rPr dirty="0" sz="2450" spc="-254">
                <a:latin typeface="Lucida Sans Unicode"/>
                <a:cs typeface="Lucida Sans Unicode"/>
              </a:rPr>
              <a:t>ℏ</a:t>
            </a:r>
            <a:r>
              <a:rPr dirty="0" sz="2450" spc="-30">
                <a:latin typeface="Lucida Sans Unicode"/>
                <a:cs typeface="Lucida Sans Unicode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5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5</a:t>
            </a:r>
            <a:r>
              <a:rPr dirty="0" sz="2450" spc="-25">
                <a:latin typeface="Lucida Sans Unicode"/>
                <a:cs typeface="Lucida Sans Unicode"/>
              </a:rPr>
              <a:t>ℏ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63220" marR="5080" indent="-342900">
              <a:lnSpc>
                <a:spcPct val="101699"/>
              </a:lnSpc>
              <a:spcBef>
                <a:spcPts val="994"/>
              </a:spcBef>
            </a:pPr>
            <a:r>
              <a:rPr dirty="0" sz="2450" spc="55">
                <a:latin typeface="Times New Roman"/>
                <a:cs typeface="Times New Roman"/>
              </a:rPr>
              <a:t>F.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likely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50" b="0" i="1">
                <a:latin typeface="Bookman Old Style"/>
                <a:cs typeface="Bookman Old Style"/>
              </a:rPr>
              <a:t> </a:t>
            </a:r>
            <a:r>
              <a:rPr dirty="0" sz="2450" spc="335">
                <a:latin typeface="Times New Roman"/>
                <a:cs typeface="Times New Roman"/>
              </a:rPr>
              <a:t>= </a:t>
            </a:r>
            <a:r>
              <a:rPr dirty="0" sz="2450" spc="-254">
                <a:latin typeface="Times New Roman"/>
                <a:cs typeface="Times New Roman"/>
              </a:rPr>
              <a:t>5</a:t>
            </a:r>
            <a:r>
              <a:rPr dirty="0" sz="2450" spc="-254">
                <a:latin typeface="Lucida Sans Unicode"/>
                <a:cs typeface="Lucida Sans Unicode"/>
              </a:rPr>
              <a:t>ℏ</a:t>
            </a:r>
            <a:r>
              <a:rPr dirty="0" sz="2450" spc="-30">
                <a:latin typeface="Lucida Sans Unicode"/>
                <a:cs typeface="Lucida Sans Unicode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5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3</a:t>
            </a:r>
            <a:r>
              <a:rPr dirty="0" sz="2450" spc="-25">
                <a:latin typeface="Lucida Sans Unicode"/>
                <a:cs typeface="Lucida Sans Unicode"/>
              </a:rPr>
              <a:t>ℏ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3819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91893"/>
            <a:ext cx="828040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  <a:tabLst>
                <a:tab pos="800735" algn="l"/>
                <a:tab pos="4907915" algn="l"/>
              </a:tabLst>
            </a:pPr>
            <a:r>
              <a:rPr dirty="0"/>
              <a:t>Suppose</a:t>
            </a:r>
            <a:r>
              <a:rPr dirty="0" spc="90"/>
              <a:t> </a:t>
            </a:r>
            <a:r>
              <a:rPr dirty="0" spc="-1150" b="0" i="1">
                <a:latin typeface="Bookman Old Style"/>
                <a:cs typeface="Bookman Old Style"/>
              </a:rPr>
              <a:t>ψ</a:t>
            </a:r>
            <a:r>
              <a:rPr dirty="0" baseline="14739" sz="3675" spc="97"/>
              <a:t>ˆ</a:t>
            </a:r>
            <a:r>
              <a:rPr dirty="0" sz="2450" spc="70"/>
              <a:t>(3)</a:t>
            </a:r>
            <a:r>
              <a:rPr dirty="0" sz="2450" spc="50"/>
              <a:t> </a:t>
            </a:r>
            <a:r>
              <a:rPr dirty="0" sz="2450" spc="385"/>
              <a:t>=</a:t>
            </a:r>
            <a:r>
              <a:rPr dirty="0" sz="2450" spc="55"/>
              <a:t> </a:t>
            </a:r>
            <a:r>
              <a:rPr dirty="0" sz="2450" spc="-80"/>
              <a:t>1</a:t>
            </a:r>
            <a:r>
              <a:rPr dirty="0" sz="2450" spc="-80" b="0" i="1">
                <a:latin typeface="Bookman Old Style"/>
                <a:cs typeface="Bookman Old Style"/>
              </a:rPr>
              <a:t>/</a:t>
            </a:r>
            <a:r>
              <a:rPr dirty="0" sz="2450" spc="-80"/>
              <a:t>3</a:t>
            </a:r>
            <a:r>
              <a:rPr dirty="0" sz="2450" spc="95"/>
              <a:t> </a:t>
            </a:r>
            <a:r>
              <a:rPr dirty="0" sz="2450"/>
              <a:t>and</a:t>
            </a:r>
            <a:r>
              <a:rPr dirty="0" sz="2450" spc="90"/>
              <a:t> </a:t>
            </a:r>
            <a:r>
              <a:rPr dirty="0" sz="2450" spc="-1150" b="0" i="1">
                <a:latin typeface="Bookman Old Style"/>
                <a:cs typeface="Bookman Old Style"/>
              </a:rPr>
              <a:t>ψ</a:t>
            </a:r>
            <a:r>
              <a:rPr dirty="0" baseline="14739" sz="3675" spc="97"/>
              <a:t>ˆ</a:t>
            </a:r>
            <a:r>
              <a:rPr dirty="0" sz="2450" spc="70"/>
              <a:t>(5)</a:t>
            </a:r>
            <a:r>
              <a:rPr dirty="0" sz="2450" spc="50"/>
              <a:t> </a:t>
            </a:r>
            <a:r>
              <a:rPr dirty="0" sz="2450" spc="385"/>
              <a:t>=</a:t>
            </a:r>
            <a:r>
              <a:rPr dirty="0" sz="2450" spc="55"/>
              <a:t> </a:t>
            </a:r>
            <a:r>
              <a:rPr dirty="0" sz="2450" spc="-20"/>
              <a:t>1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/>
              <a:t>5.</a:t>
            </a:r>
            <a:r>
              <a:rPr dirty="0" sz="2450"/>
              <a:t>	Which</a:t>
            </a:r>
            <a:r>
              <a:rPr dirty="0" sz="2450" spc="65"/>
              <a:t> </a:t>
            </a:r>
            <a:r>
              <a:rPr dirty="0" sz="2450"/>
              <a:t>of</a:t>
            </a:r>
            <a:r>
              <a:rPr dirty="0" sz="2450" spc="75"/>
              <a:t> </a:t>
            </a:r>
            <a:r>
              <a:rPr dirty="0" sz="2450"/>
              <a:t>the</a:t>
            </a:r>
            <a:r>
              <a:rPr dirty="0" sz="2450" spc="75"/>
              <a:t> </a:t>
            </a:r>
            <a:r>
              <a:rPr dirty="0" sz="2450" spc="-65"/>
              <a:t>following</a:t>
            </a:r>
            <a:r>
              <a:rPr dirty="0" sz="2450" spc="75"/>
              <a:t> </a:t>
            </a:r>
            <a:r>
              <a:rPr dirty="0" sz="2450" spc="-25"/>
              <a:t>are </a:t>
            </a:r>
            <a:r>
              <a:rPr dirty="0" sz="2450" spc="-10"/>
              <a:t>true?</a:t>
            </a:r>
            <a:r>
              <a:rPr dirty="0" sz="2450"/>
              <a:t>	(Choose</a:t>
            </a:r>
            <a:r>
              <a:rPr dirty="0" sz="2450" spc="50"/>
              <a:t> </a:t>
            </a:r>
            <a:r>
              <a:rPr dirty="0" sz="2450"/>
              <a:t>all</a:t>
            </a:r>
            <a:r>
              <a:rPr dirty="0" sz="2450" spc="50"/>
              <a:t> </a:t>
            </a:r>
            <a:r>
              <a:rPr dirty="0" sz="2450" spc="114"/>
              <a:t>that</a:t>
            </a:r>
            <a:r>
              <a:rPr dirty="0" sz="2450" spc="55"/>
              <a:t> </a:t>
            </a:r>
            <a:r>
              <a:rPr dirty="0" sz="2450" spc="-10"/>
              <a:t>apply.)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125146"/>
            <a:ext cx="7470775" cy="103759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measuring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1</a:t>
            </a:r>
            <a:r>
              <a:rPr dirty="0" sz="2450" spc="-20" b="0" i="1">
                <a:latin typeface="Bookman Old Style"/>
                <a:cs typeface="Bookman Old Style"/>
              </a:rPr>
              <a:t>/</a:t>
            </a:r>
            <a:r>
              <a:rPr dirty="0" sz="2450" spc="-20">
                <a:latin typeface="Times New Roman"/>
                <a:cs typeface="Times New Roman"/>
              </a:rPr>
              <a:t>9.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measuring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50">
                <a:latin typeface="Times New Roman"/>
                <a:cs typeface="Times New Roman"/>
              </a:rPr>
              <a:t>3</a:t>
            </a:r>
            <a:r>
              <a:rPr dirty="0" sz="2450" spc="-250">
                <a:latin typeface="Lucida Sans Unicode"/>
                <a:cs typeface="Lucida Sans Unicode"/>
              </a:rPr>
              <a:t>ℏ</a:t>
            </a:r>
            <a:r>
              <a:rPr dirty="0" sz="2450" spc="-35">
                <a:latin typeface="Lucida Sans Unicode"/>
                <a:cs typeface="Lucida Sans Unicod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</a:t>
            </a:r>
            <a:r>
              <a:rPr dirty="0" sz="2450" spc="-25" b="0" i="1">
                <a:latin typeface="Bookman Old Style"/>
                <a:cs typeface="Bookman Old Style"/>
              </a:rPr>
              <a:t>/</a:t>
            </a:r>
            <a:r>
              <a:rPr dirty="0" sz="2450" spc="-25">
                <a:latin typeface="Times New Roman"/>
                <a:cs typeface="Times New Roman"/>
              </a:rPr>
              <a:t>9.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27417" y="3265689"/>
            <a:ext cx="824674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measuring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50">
                <a:latin typeface="Times New Roman"/>
                <a:cs typeface="Times New Roman"/>
              </a:rPr>
              <a:t>3</a:t>
            </a:r>
            <a:r>
              <a:rPr dirty="0" sz="2450" spc="-250">
                <a:latin typeface="Lucida Sans Unicode"/>
                <a:cs typeface="Lucida Sans Unicode"/>
              </a:rPr>
              <a:t>ℏ</a:t>
            </a:r>
            <a:r>
              <a:rPr dirty="0" sz="2450" spc="-90">
                <a:latin typeface="Lucida Sans Unicode"/>
                <a:cs typeface="Lucida Sans Unicod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5</a:t>
            </a:r>
            <a:r>
              <a:rPr dirty="0" sz="2450" spc="-25">
                <a:latin typeface="Lucida Sans Unicode"/>
                <a:cs typeface="Lucida Sans Unicode"/>
              </a:rPr>
              <a:t>ℏ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090485" y="3660989"/>
            <a:ext cx="21717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40">
                <a:latin typeface="Times New Roman"/>
                <a:cs typeface="Times New Roman"/>
              </a:rPr>
              <a:t>is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77226" y="3407408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230">
                <a:latin typeface="Arial"/>
                <a:cs typeface="Arial"/>
              </a:rPr>
              <a:t>�</a:t>
            </a:r>
            <a:endParaRPr sz="245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587093" y="3561111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5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525879" y="3822681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3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834133" y="3577906"/>
            <a:ext cx="1701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265">
                <a:latin typeface="Times New Roman"/>
                <a:cs typeface="Times New Roman"/>
              </a:rPr>
              <a:t>ˆ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766239" y="3660989"/>
            <a:ext cx="11353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k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20" b="0" i="1">
                <a:latin typeface="Bookman Old Style"/>
                <a:cs typeface="Bookman Old Style"/>
              </a:rPr>
              <a:t>dk</a:t>
            </a:r>
            <a:r>
              <a:rPr dirty="0" sz="2450" spc="-12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715137" y="4167097"/>
            <a:ext cx="8258809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measuring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250">
                <a:latin typeface="Times New Roman"/>
                <a:cs typeface="Times New Roman"/>
              </a:rPr>
              <a:t>3</a:t>
            </a:r>
            <a:r>
              <a:rPr dirty="0" sz="2450" spc="-250">
                <a:latin typeface="Lucida Sans Unicode"/>
                <a:cs typeface="Lucida Sans Unicode"/>
              </a:rPr>
              <a:t>ℏ</a:t>
            </a:r>
            <a:r>
              <a:rPr dirty="0" sz="2450" spc="-90">
                <a:latin typeface="Lucida Sans Unicode"/>
                <a:cs typeface="Lucida Sans Unicod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5</a:t>
            </a:r>
            <a:r>
              <a:rPr dirty="0" sz="2450" spc="-40">
                <a:latin typeface="Lucida Sans Unicode"/>
                <a:cs typeface="Lucida Sans Unicode"/>
              </a:rPr>
              <a:t>ℏ</a:t>
            </a:r>
            <a:endParaRPr sz="2450">
              <a:latin typeface="Lucida Sans Unicode"/>
              <a:cs typeface="Lucida Sans Unicode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090485" y="4562397"/>
            <a:ext cx="21717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40">
                <a:latin typeface="Times New Roman"/>
                <a:cs typeface="Times New Roman"/>
              </a:rPr>
              <a:t>is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77226" y="4308816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230">
                <a:latin typeface="Arial"/>
                <a:cs typeface="Arial"/>
              </a:rPr>
              <a:t>�</a:t>
            </a:r>
            <a:endParaRPr sz="245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587093" y="4462519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5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525879" y="4724088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3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921586" y="4479301"/>
            <a:ext cx="1701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265">
                <a:latin typeface="Times New Roman"/>
                <a:cs typeface="Times New Roman"/>
              </a:rPr>
              <a:t>ˆ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546642" y="4500543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766227" y="4562397"/>
            <a:ext cx="143700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014730" algn="l"/>
              </a:tabLst>
            </a:pPr>
            <a:r>
              <a:rPr dirty="0" sz="2450" spc="-10" i="1">
                <a:latin typeface="Times New Roman"/>
                <a:cs typeface="Times New Roman"/>
              </a:rPr>
              <a:t>|</a:t>
            </a:r>
            <a:r>
              <a:rPr dirty="0" sz="2450" spc="-10" b="0" i="1">
                <a:latin typeface="Bookman Old Style"/>
                <a:cs typeface="Bookman Old Style"/>
              </a:rPr>
              <a:t>ψ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k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sz="2450" spc="-10" i="1">
                <a:latin typeface="Times New Roman"/>
                <a:cs typeface="Times New Roman"/>
              </a:rPr>
              <a:t>|</a:t>
            </a:r>
            <a:r>
              <a:rPr dirty="0" sz="2450" i="1">
                <a:latin typeface="Times New Roman"/>
                <a:cs typeface="Times New Roman"/>
              </a:rPr>
              <a:t>	</a:t>
            </a:r>
            <a:r>
              <a:rPr dirty="0" sz="2450" spc="-125" b="0" i="1">
                <a:latin typeface="Bookman Old Style"/>
                <a:cs typeface="Bookman Old Style"/>
              </a:rPr>
              <a:t>dk</a:t>
            </a:r>
            <a:r>
              <a:rPr dirty="0" sz="2450" spc="-1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707745" y="5068505"/>
            <a:ext cx="8266430" cy="228854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4970" marR="5080" indent="-351155">
              <a:lnSpc>
                <a:spcPct val="101699"/>
              </a:lnSpc>
              <a:spcBef>
                <a:spcPts val="75"/>
              </a:spcBef>
            </a:pPr>
            <a:r>
              <a:rPr dirty="0" sz="2450">
                <a:latin typeface="Times New Roman"/>
                <a:cs typeface="Times New Roman"/>
              </a:rPr>
              <a:t>E.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likely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335">
                <a:latin typeface="Times New Roman"/>
                <a:cs typeface="Times New Roman"/>
              </a:rPr>
              <a:t>= </a:t>
            </a:r>
            <a:r>
              <a:rPr dirty="0" sz="2450" spc="-254">
                <a:latin typeface="Times New Roman"/>
                <a:cs typeface="Times New Roman"/>
              </a:rPr>
              <a:t>3</a:t>
            </a:r>
            <a:r>
              <a:rPr dirty="0" sz="2450" spc="-254">
                <a:latin typeface="Lucida Sans Unicode"/>
                <a:cs typeface="Lucida Sans Unicode"/>
              </a:rPr>
              <a:t>ℏ</a:t>
            </a:r>
            <a:r>
              <a:rPr dirty="0" sz="2450" spc="-30">
                <a:latin typeface="Lucida Sans Unicode"/>
                <a:cs typeface="Lucida Sans Unicode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5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5</a:t>
            </a:r>
            <a:r>
              <a:rPr dirty="0" sz="2450" spc="-25">
                <a:latin typeface="Lucida Sans Unicode"/>
                <a:cs typeface="Lucida Sans Unicode"/>
              </a:rPr>
              <a:t>ℏ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4970" marR="5080" indent="-342900">
              <a:lnSpc>
                <a:spcPct val="101699"/>
              </a:lnSpc>
              <a:spcBef>
                <a:spcPts val="994"/>
              </a:spcBef>
            </a:pPr>
            <a:r>
              <a:rPr dirty="0" sz="2450" spc="55">
                <a:latin typeface="Times New Roman"/>
                <a:cs typeface="Times New Roman"/>
              </a:rPr>
              <a:t>F.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likely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50" b="0" i="1">
                <a:latin typeface="Bookman Old Style"/>
                <a:cs typeface="Bookman Old Style"/>
              </a:rPr>
              <a:t> </a:t>
            </a:r>
            <a:r>
              <a:rPr dirty="0" sz="2450" spc="335">
                <a:latin typeface="Times New Roman"/>
                <a:cs typeface="Times New Roman"/>
              </a:rPr>
              <a:t>= </a:t>
            </a:r>
            <a:r>
              <a:rPr dirty="0" sz="2450" spc="-254">
                <a:latin typeface="Times New Roman"/>
                <a:cs typeface="Times New Roman"/>
              </a:rPr>
              <a:t>5</a:t>
            </a:r>
            <a:r>
              <a:rPr dirty="0" sz="2450" spc="-254">
                <a:latin typeface="Lucida Sans Unicode"/>
                <a:cs typeface="Lucida Sans Unicode"/>
              </a:rPr>
              <a:t>ℏ</a:t>
            </a:r>
            <a:r>
              <a:rPr dirty="0" sz="2450" spc="-30">
                <a:latin typeface="Lucida Sans Unicode"/>
                <a:cs typeface="Lucida Sans Unicode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50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3</a:t>
            </a:r>
            <a:r>
              <a:rPr dirty="0" sz="2450" spc="-25">
                <a:latin typeface="Lucida Sans Unicode"/>
                <a:cs typeface="Lucida Sans Unicode"/>
              </a:rPr>
              <a:t>ℏ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D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452245" algn="l"/>
              </a:tabLst>
            </a:pPr>
            <a:r>
              <a:rPr dirty="0"/>
              <a:t>Which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30"/>
              <a:t> </a:t>
            </a:r>
            <a:r>
              <a:rPr dirty="0" spc="-65"/>
              <a:t>following</a:t>
            </a:r>
            <a:r>
              <a:rPr dirty="0" spc="35"/>
              <a:t> </a:t>
            </a:r>
            <a:r>
              <a:rPr dirty="0"/>
              <a:t>describes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/>
              <a:t>evolution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35"/>
              <a:t> </a:t>
            </a:r>
            <a:r>
              <a:rPr dirty="0"/>
              <a:t>a</a:t>
            </a:r>
            <a:r>
              <a:rPr dirty="0" spc="35"/>
              <a:t> </a:t>
            </a:r>
            <a:r>
              <a:rPr dirty="0"/>
              <a:t>standing</a:t>
            </a:r>
            <a:r>
              <a:rPr dirty="0" spc="35"/>
              <a:t> </a:t>
            </a:r>
            <a:r>
              <a:rPr dirty="0" spc="-30"/>
              <a:t>wave </a:t>
            </a:r>
            <a:r>
              <a:rPr dirty="0" spc="-10"/>
              <a:t>over</a:t>
            </a:r>
            <a:r>
              <a:rPr dirty="0" spc="-110"/>
              <a:t> </a:t>
            </a:r>
            <a:r>
              <a:rPr dirty="0" spc="-20"/>
              <a:t>time?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6918959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wavelength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change.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changes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wavelength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doesn’t.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wavelength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changes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doesn’t.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wavelength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changes.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3819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86661"/>
            <a:ext cx="620776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40"/>
              <a:t> </a:t>
            </a:r>
            <a:r>
              <a:rPr dirty="0"/>
              <a:t>function</a:t>
            </a:r>
            <a:r>
              <a:rPr dirty="0" spc="95"/>
              <a:t> </a:t>
            </a:r>
            <a:r>
              <a:rPr dirty="0" b="0" i="1">
                <a:latin typeface="Bookman Old Style"/>
                <a:cs typeface="Bookman Old Style"/>
              </a:rPr>
              <a:t>Ce</a:t>
            </a:r>
            <a:r>
              <a:rPr dirty="0" baseline="24390" sz="3075" b="0" i="1">
                <a:latin typeface="Bookman Old Style"/>
                <a:cs typeface="Bookman Old Style"/>
              </a:rPr>
              <a:t>ikx</a:t>
            </a:r>
            <a:r>
              <a:rPr dirty="0" baseline="24390" sz="3075" spc="209" b="0" i="1">
                <a:latin typeface="Bookman Old Style"/>
                <a:cs typeface="Bookman Old Style"/>
              </a:rPr>
              <a:t> </a:t>
            </a:r>
            <a:r>
              <a:rPr dirty="0" sz="2450" spc="-50"/>
              <a:t>is.</a:t>
            </a:r>
            <a:r>
              <a:rPr dirty="0" sz="2450" spc="-229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(Choose</a:t>
            </a:r>
            <a:r>
              <a:rPr dirty="0" sz="2450" spc="100"/>
              <a:t> </a:t>
            </a:r>
            <a:r>
              <a:rPr dirty="0" sz="2450"/>
              <a:t>all</a:t>
            </a:r>
            <a:r>
              <a:rPr dirty="0" sz="2450" spc="95"/>
              <a:t> </a:t>
            </a:r>
            <a:r>
              <a:rPr dirty="0" sz="2450" spc="114"/>
              <a:t>that</a:t>
            </a:r>
            <a:r>
              <a:rPr dirty="0" sz="2450" spc="100"/>
              <a:t> </a:t>
            </a:r>
            <a:r>
              <a:rPr dirty="0" sz="2450" spc="-10"/>
              <a:t>apply.)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740336"/>
            <a:ext cx="8260080" cy="29356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energy,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momentum,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4988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  <a:tab pos="749300" algn="l"/>
                <a:tab pos="2132965" algn="l"/>
                <a:tab pos="3583304" algn="l"/>
                <a:tab pos="5369560" algn="l"/>
                <a:tab pos="6040755" algn="l"/>
                <a:tab pos="6489065" algn="l"/>
                <a:tab pos="7573645" algn="l"/>
              </a:tabLst>
            </a:pP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physically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impossible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wavefunction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no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particle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40">
                <a:latin typeface="Times New Roman"/>
                <a:cs typeface="Times New Roman"/>
              </a:rPr>
              <a:t>could </a:t>
            </a:r>
            <a:r>
              <a:rPr dirty="0" sz="2450" spc="-4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ever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actually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have.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3819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86661"/>
            <a:ext cx="620776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40"/>
              <a:t> </a:t>
            </a:r>
            <a:r>
              <a:rPr dirty="0"/>
              <a:t>function</a:t>
            </a:r>
            <a:r>
              <a:rPr dirty="0" spc="95"/>
              <a:t> </a:t>
            </a:r>
            <a:r>
              <a:rPr dirty="0" b="0" i="1">
                <a:latin typeface="Bookman Old Style"/>
                <a:cs typeface="Bookman Old Style"/>
              </a:rPr>
              <a:t>Ce</a:t>
            </a:r>
            <a:r>
              <a:rPr dirty="0" baseline="24390" sz="3075" b="0" i="1">
                <a:latin typeface="Bookman Old Style"/>
                <a:cs typeface="Bookman Old Style"/>
              </a:rPr>
              <a:t>ikx</a:t>
            </a:r>
            <a:r>
              <a:rPr dirty="0" baseline="24390" sz="3075" spc="209" b="0" i="1">
                <a:latin typeface="Bookman Old Style"/>
                <a:cs typeface="Bookman Old Style"/>
              </a:rPr>
              <a:t> </a:t>
            </a:r>
            <a:r>
              <a:rPr dirty="0" sz="2450" spc="-50"/>
              <a:t>is.</a:t>
            </a:r>
            <a:r>
              <a:rPr dirty="0" sz="2450" spc="-229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(Choose</a:t>
            </a:r>
            <a:r>
              <a:rPr dirty="0" sz="2450" spc="100"/>
              <a:t> </a:t>
            </a:r>
            <a:r>
              <a:rPr dirty="0" sz="2450"/>
              <a:t>all</a:t>
            </a:r>
            <a:r>
              <a:rPr dirty="0" sz="2450" spc="95"/>
              <a:t> </a:t>
            </a:r>
            <a:r>
              <a:rPr dirty="0" sz="2450" spc="114"/>
              <a:t>that</a:t>
            </a:r>
            <a:r>
              <a:rPr dirty="0" sz="2450" spc="100"/>
              <a:t> </a:t>
            </a:r>
            <a:r>
              <a:rPr dirty="0" sz="2450" spc="-10"/>
              <a:t>apply.)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740336"/>
            <a:ext cx="8267065" cy="35560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energy,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momentum,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4988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756920" algn="l"/>
                <a:tab pos="2139950" algn="l"/>
                <a:tab pos="3590925" algn="l"/>
                <a:tab pos="5377180" algn="l"/>
                <a:tab pos="6048375" algn="l"/>
                <a:tab pos="6496685" algn="l"/>
                <a:tab pos="7581265" algn="l"/>
              </a:tabLst>
            </a:pP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physically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impossible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wavefunction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no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particle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45">
                <a:latin typeface="Times New Roman"/>
                <a:cs typeface="Times New Roman"/>
              </a:rPr>
              <a:t>could </a:t>
            </a:r>
            <a:r>
              <a:rPr dirty="0" sz="2450" spc="-4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ever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actually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have.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D,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3819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6377660" y="1038299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230">
                <a:latin typeface="Arial"/>
                <a:cs typeface="Arial"/>
              </a:rPr>
              <a:t>�</a:t>
            </a:r>
            <a:endParaRPr sz="245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707885" y="1208797"/>
            <a:ext cx="1701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265">
                <a:latin typeface="Times New Roman"/>
                <a:cs typeface="Times New Roman"/>
              </a:rPr>
              <a:t>ˆ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388364" y="1230039"/>
            <a:ext cx="40195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25" b="0" i="1">
                <a:latin typeface="Bookman Old Style"/>
                <a:cs typeface="Bookman Old Style"/>
              </a:rPr>
              <a:t>ikx</a:t>
            </a:r>
            <a:endParaRPr sz="2050">
              <a:latin typeface="Bookman Old Style"/>
              <a:cs typeface="Bookman Old Styl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18819" y="1291893"/>
            <a:ext cx="825563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933440" algn="l"/>
                <a:tab pos="7064375" algn="l"/>
              </a:tabLst>
            </a:pPr>
            <a:r>
              <a:rPr dirty="0" sz="2450">
                <a:latin typeface="Times New Roman"/>
                <a:cs typeface="Times New Roman"/>
              </a:rPr>
              <a:t>Rewriting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wavefunction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form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A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 spc="-10" b="0" i="1">
                <a:latin typeface="Bookman Old Style"/>
                <a:cs typeface="Bookman Old Style"/>
              </a:rPr>
              <a:t>ψ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k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 spc="-275" b="0" i="1">
                <a:latin typeface="Bookman Old Style"/>
                <a:cs typeface="Bookman Old Style"/>
              </a:rPr>
              <a:t>dk</a:t>
            </a:r>
            <a:r>
              <a:rPr dirty="0" sz="2450" spc="-70" b="0" i="1">
                <a:latin typeface="Bookman Old Style"/>
                <a:cs typeface="Bookman Old Style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makes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15137" y="1467185"/>
            <a:ext cx="8262620" cy="346710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735"/>
              </a:spcBef>
            </a:pP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easier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86715" marR="8255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density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associated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values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momentum.</a:t>
            </a:r>
            <a:endParaRPr sz="2450">
              <a:latin typeface="Times New Roman"/>
              <a:cs typeface="Times New Roman"/>
            </a:endParaRPr>
          </a:p>
          <a:p>
            <a:pPr marL="386715" marR="825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density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associated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values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position.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relationship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between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Times New Roman"/>
                <a:cs typeface="Times New Roman"/>
              </a:rPr>
              <a:t>Normalize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wavefunction.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3819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6377660" y="1038299"/>
            <a:ext cx="17399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230">
                <a:latin typeface="Arial"/>
                <a:cs typeface="Arial"/>
              </a:rPr>
              <a:t>�</a:t>
            </a:r>
            <a:endParaRPr sz="245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707885" y="1208797"/>
            <a:ext cx="1701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265">
                <a:latin typeface="Times New Roman"/>
                <a:cs typeface="Times New Roman"/>
              </a:rPr>
              <a:t>ˆ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388364" y="1230039"/>
            <a:ext cx="401955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25" b="0" i="1">
                <a:latin typeface="Bookman Old Style"/>
                <a:cs typeface="Bookman Old Style"/>
              </a:rPr>
              <a:t>ikx</a:t>
            </a:r>
            <a:endParaRPr sz="2050">
              <a:latin typeface="Bookman Old Style"/>
              <a:cs typeface="Bookman Old Styl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18819" y="1291893"/>
            <a:ext cx="825563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933440" algn="l"/>
                <a:tab pos="7064375" algn="l"/>
              </a:tabLst>
            </a:pPr>
            <a:r>
              <a:rPr dirty="0" sz="2450">
                <a:latin typeface="Times New Roman"/>
                <a:cs typeface="Times New Roman"/>
              </a:rPr>
              <a:t>Rewriting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wavefunction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form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A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 spc="-10" b="0" i="1">
                <a:latin typeface="Bookman Old Style"/>
                <a:cs typeface="Bookman Old Style"/>
              </a:rPr>
              <a:t>ψ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k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 spc="-275" b="0" i="1">
                <a:latin typeface="Bookman Old Style"/>
                <a:cs typeface="Bookman Old Style"/>
              </a:rPr>
              <a:t>dk</a:t>
            </a:r>
            <a:r>
              <a:rPr dirty="0" sz="2450" spc="-70" b="0" i="1">
                <a:latin typeface="Bookman Old Style"/>
                <a:cs typeface="Bookman Old Style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makes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07758" y="1467185"/>
            <a:ext cx="8269605" cy="4087495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1735"/>
              </a:spcBef>
            </a:pP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easier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(Choose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93700" marR="8255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density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associated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values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momentum.</a:t>
            </a:r>
            <a:endParaRPr sz="2450">
              <a:latin typeface="Times New Roman"/>
              <a:cs typeface="Times New Roman"/>
            </a:endParaRPr>
          </a:p>
          <a:p>
            <a:pPr marL="393700" marR="825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density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associated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values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position.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Find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relationship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between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momentum.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Times New Roman"/>
                <a:cs typeface="Times New Roman"/>
              </a:rPr>
              <a:t>Normalize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wavefunction.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Check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544500" y="878291"/>
            <a:ext cx="243014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-10"/>
              <a:t> </a:t>
            </a:r>
            <a:r>
              <a:rPr dirty="0" spc="-20"/>
              <a:t>figure</a:t>
            </a:r>
            <a:r>
              <a:rPr dirty="0" spc="5"/>
              <a:t> </a:t>
            </a:r>
            <a:r>
              <a:rPr dirty="0" spc="-35"/>
              <a:t>shows</a:t>
            </a:r>
            <a:r>
              <a:rPr dirty="0"/>
              <a:t> two</a:t>
            </a:r>
            <a:r>
              <a:rPr dirty="0" spc="5"/>
              <a:t> </a:t>
            </a:r>
            <a:r>
              <a:rPr dirty="0" spc="-25"/>
              <a:t>wavefunctions.</a:t>
            </a: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6805" y="1779592"/>
            <a:ext cx="2459067" cy="1589999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793191" y="3947399"/>
            <a:ext cx="8182609" cy="204851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07975" marR="5080" indent="-295910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09880" algn="l"/>
              </a:tabLst>
            </a:pP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likely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found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very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35">
                <a:latin typeface="Times New Roman"/>
                <a:cs typeface="Times New Roman"/>
              </a:rPr>
              <a:t>close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zero,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blue?</a:t>
            </a:r>
            <a:endParaRPr sz="2450">
              <a:latin typeface="Times New Roman"/>
              <a:cs typeface="Times New Roman"/>
            </a:endParaRPr>
          </a:p>
          <a:p>
            <a:pPr algn="just" marL="307975" marR="5080" indent="-295910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09880" algn="l"/>
              </a:tabLst>
            </a:pPr>
            <a:r>
              <a:rPr dirty="0" sz="2450">
                <a:latin typeface="Times New Roman"/>
                <a:cs typeface="Times New Roman"/>
              </a:rPr>
              <a:t>Which particle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likely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found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very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close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zero,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blue?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Hint:</a:t>
            </a:r>
            <a:r>
              <a:rPr dirty="0" sz="2450" spc="33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75">
                <a:latin typeface="Times New Roman"/>
                <a:cs typeface="Times New Roman"/>
              </a:rPr>
              <a:t>tum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distributions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peak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2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20">
                <a:latin typeface="Georgia"/>
                <a:cs typeface="Georgia"/>
              </a:rPr>
              <a:t>Check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544500" y="878291"/>
            <a:ext cx="243014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-10"/>
              <a:t> </a:t>
            </a:r>
            <a:r>
              <a:rPr dirty="0" spc="-20"/>
              <a:t>figure</a:t>
            </a:r>
            <a:r>
              <a:rPr dirty="0" spc="5"/>
              <a:t> </a:t>
            </a:r>
            <a:r>
              <a:rPr dirty="0" spc="-35"/>
              <a:t>shows</a:t>
            </a:r>
            <a:r>
              <a:rPr dirty="0"/>
              <a:t> two</a:t>
            </a:r>
            <a:r>
              <a:rPr dirty="0" spc="5"/>
              <a:t> </a:t>
            </a:r>
            <a:r>
              <a:rPr dirty="0" spc="-25"/>
              <a:t>wavefunctions.</a:t>
            </a: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6805" y="1779592"/>
            <a:ext cx="2459067" cy="1589999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793191" y="3947399"/>
            <a:ext cx="8182609" cy="32505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07975" marR="5080" indent="-295910">
              <a:lnSpc>
                <a:spcPct val="101699"/>
              </a:lnSpc>
              <a:spcBef>
                <a:spcPts val="75"/>
              </a:spcBef>
              <a:buAutoNum type="arabicPeriod"/>
              <a:tabLst>
                <a:tab pos="309880" algn="l"/>
              </a:tabLst>
            </a:pP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likely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found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position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very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35">
                <a:latin typeface="Times New Roman"/>
                <a:cs typeface="Times New Roman"/>
              </a:rPr>
              <a:t>close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zero,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blue?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red</a:t>
            </a:r>
            <a:endParaRPr sz="2450">
              <a:latin typeface="Times New Roman"/>
              <a:cs typeface="Times New Roman"/>
            </a:endParaRPr>
          </a:p>
          <a:p>
            <a:pPr algn="just" marL="307975" marR="5080" indent="-295910">
              <a:lnSpc>
                <a:spcPct val="101699"/>
              </a:lnSpc>
              <a:spcBef>
                <a:spcPts val="1495"/>
              </a:spcBef>
              <a:buAutoNum type="arabicPeriod" startAt="2"/>
              <a:tabLst>
                <a:tab pos="309880" algn="l"/>
              </a:tabLst>
            </a:pPr>
            <a:r>
              <a:rPr dirty="0" sz="2450">
                <a:latin typeface="Times New Roman"/>
                <a:cs typeface="Times New Roman"/>
              </a:rPr>
              <a:t>Which particle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likely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found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very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close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zero,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blue?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Hint:</a:t>
            </a:r>
            <a:r>
              <a:rPr dirty="0" sz="2450" spc="33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momen-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75">
                <a:latin typeface="Times New Roman"/>
                <a:cs typeface="Times New Roman"/>
              </a:rPr>
              <a:t>tum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distributions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peak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2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0.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0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blue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Georgia"/>
                <a:cs typeface="Georgia"/>
              </a:rPr>
              <a:t>ConcepTest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544500" y="878291"/>
            <a:ext cx="243014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4513884" y="1453699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18819" y="1340585"/>
            <a:ext cx="515683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-260" b="0" i="1">
                <a:latin typeface="Bookman Old Style"/>
                <a:cs typeface="Bookman Old Style"/>
              </a:rPr>
              <a:t>ψ</a:t>
            </a:r>
            <a:r>
              <a:rPr dirty="0" sz="2450" spc="240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(</a:t>
            </a:r>
            <a:r>
              <a:rPr dirty="0" sz="2450" spc="55" b="0" i="1">
                <a:latin typeface="Bookman Old Style"/>
                <a:cs typeface="Bookman Old Style"/>
              </a:rPr>
              <a:t>x</a:t>
            </a:r>
            <a:r>
              <a:rPr dirty="0" sz="2450" spc="55">
                <a:latin typeface="Times New Roman"/>
                <a:cs typeface="Times New Roman"/>
              </a:rPr>
              <a:t>)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Ae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849518" y="1278731"/>
            <a:ext cx="59309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i="1">
                <a:latin typeface="Times New Roman"/>
                <a:cs typeface="Times New Roman"/>
              </a:rPr>
              <a:t>−</a:t>
            </a:r>
            <a:r>
              <a:rPr dirty="0" sz="2050" b="0" i="1">
                <a:latin typeface="Bookman Old Style"/>
                <a:cs typeface="Bookman Old Style"/>
              </a:rPr>
              <a:t>c</a:t>
            </a:r>
            <a:r>
              <a:rPr dirty="0" sz="2050" spc="305" b="0" i="1">
                <a:latin typeface="Bookman Old Style"/>
                <a:cs typeface="Bookman Old Style"/>
              </a:rPr>
              <a:t> </a:t>
            </a:r>
            <a:r>
              <a:rPr dirty="0" sz="2050" spc="-50" b="0" i="1">
                <a:latin typeface="Bookman Old Style"/>
                <a:cs typeface="Bookman Old Style"/>
              </a:rPr>
              <a:t>x</a:t>
            </a:r>
            <a:endParaRPr sz="2050">
              <a:latin typeface="Bookman Old Style"/>
              <a:cs typeface="Bookman Old Style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164198" y="1227284"/>
            <a:ext cx="37846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64795" algn="l"/>
              </a:tabLst>
            </a:pPr>
            <a:r>
              <a:rPr dirty="0" sz="1700" spc="-50">
                <a:latin typeface="Times New Roman"/>
                <a:cs typeface="Times New Roman"/>
              </a:rPr>
              <a:t>2</a:t>
            </a:r>
            <a:r>
              <a:rPr dirty="0" sz="1700">
                <a:latin typeface="Times New Roman"/>
                <a:cs typeface="Times New Roman"/>
              </a:rPr>
              <a:t>	</a:t>
            </a:r>
            <a:r>
              <a:rPr dirty="0" sz="1700" spc="-50">
                <a:latin typeface="Times New Roman"/>
                <a:cs typeface="Times New Roman"/>
              </a:rPr>
              <a:t>2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634759" y="1340585"/>
            <a:ext cx="233934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has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18819" y="1782075"/>
            <a:ext cx="198755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20">
                <a:latin typeface="Times New Roman"/>
                <a:cs typeface="Times New Roman"/>
              </a:rPr>
              <a:t>wavefunction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310" b="0" i="1">
                <a:latin typeface="Bookman Old Style"/>
                <a:cs typeface="Bookman Old Style"/>
              </a:rPr>
              <a:t>ψ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680817" y="1895189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913087" y="1667839"/>
            <a:ext cx="170624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395605" algn="l"/>
              </a:tabLst>
            </a:pPr>
            <a:r>
              <a:rPr dirty="0" baseline="-20408" sz="3675" spc="502">
                <a:latin typeface="Times New Roman"/>
                <a:cs typeface="Times New Roman"/>
              </a:rPr>
              <a:t>=</a:t>
            </a:r>
            <a:r>
              <a:rPr dirty="0" baseline="-20408" sz="3675">
                <a:latin typeface="Times New Roman"/>
                <a:cs typeface="Times New Roman"/>
              </a:rPr>
              <a:t>	</a:t>
            </a:r>
            <a:r>
              <a:rPr dirty="0" baseline="-20408" sz="3675" spc="-15" b="0" i="1">
                <a:latin typeface="Bookman Old Style"/>
                <a:cs typeface="Bookman Old Style"/>
              </a:rPr>
              <a:t>Be</a:t>
            </a:r>
            <a:r>
              <a:rPr dirty="0" sz="2050" spc="-10" i="1">
                <a:latin typeface="Times New Roman"/>
                <a:cs typeface="Times New Roman"/>
              </a:rPr>
              <a:t>−</a:t>
            </a:r>
            <a:r>
              <a:rPr dirty="0" sz="2050" spc="-10">
                <a:latin typeface="Times New Roman"/>
                <a:cs typeface="Times New Roman"/>
              </a:rPr>
              <a:t>2</a:t>
            </a:r>
            <a:r>
              <a:rPr dirty="0" sz="2050" spc="-10" b="0" i="1">
                <a:latin typeface="Bookman Old Style"/>
                <a:cs typeface="Bookman Old Style"/>
              </a:rPr>
              <a:t>c</a:t>
            </a:r>
            <a:r>
              <a:rPr dirty="0" baseline="24509" sz="2550" spc="-15">
                <a:latin typeface="Times New Roman"/>
                <a:cs typeface="Times New Roman"/>
              </a:rPr>
              <a:t>2</a:t>
            </a:r>
            <a:r>
              <a:rPr dirty="0" sz="2050" spc="-10" b="0" i="1">
                <a:latin typeface="Bookman Old Style"/>
                <a:cs typeface="Bookman Old Style"/>
              </a:rPr>
              <a:t>x</a:t>
            </a:r>
            <a:r>
              <a:rPr dirty="0" baseline="24509" sz="2550" spc="-15">
                <a:latin typeface="Times New Roman"/>
                <a:cs typeface="Times New Roman"/>
              </a:rPr>
              <a:t>2</a:t>
            </a:r>
            <a:r>
              <a:rPr dirty="0" baseline="-20408" sz="3675" spc="-15">
                <a:latin typeface="Times New Roman"/>
                <a:cs typeface="Times New Roman"/>
              </a:rPr>
              <a:t>.</a:t>
            </a:r>
            <a:endParaRPr baseline="-20408" sz="3675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769921" y="1782075"/>
            <a:ext cx="420433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following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describes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15137" y="1957392"/>
            <a:ext cx="8260715" cy="422656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735"/>
              </a:spcBef>
              <a:tabLst>
                <a:tab pos="4036060" algn="l"/>
              </a:tabLst>
            </a:pP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probabilities?</a:t>
            </a:r>
            <a:r>
              <a:rPr dirty="0" sz="2450">
                <a:latin typeface="Times New Roman"/>
                <a:cs typeface="Times New Roman"/>
              </a:rPr>
              <a:t>	(Choose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one.)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likely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found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mo-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mentum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35" b="0" i="1">
                <a:latin typeface="Bookman Old Style"/>
                <a:cs typeface="Bookman Old Style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-25">
                <a:latin typeface="Lucida Sans Unicode"/>
                <a:cs typeface="Lucida Sans Unicode"/>
              </a:rPr>
              <a:t>ℏ</a:t>
            </a:r>
            <a:r>
              <a:rPr dirty="0" sz="2450" spc="-25" b="0" i="1">
                <a:latin typeface="Bookman Old Style"/>
                <a:cs typeface="Bookman Old Style"/>
              </a:rPr>
              <a:t>c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likely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found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mo-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mentum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35" b="0" i="1">
                <a:latin typeface="Bookman Old Style"/>
                <a:cs typeface="Bookman Old Style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 spc="-25">
                <a:latin typeface="Lucida Sans Unicode"/>
                <a:cs typeface="Lucida Sans Unicode"/>
              </a:rPr>
              <a:t>ℏ</a:t>
            </a:r>
            <a:r>
              <a:rPr dirty="0" sz="2450" spc="-25" b="0" i="1">
                <a:latin typeface="Bookman Old Style"/>
                <a:cs typeface="Bookman Old Style"/>
              </a:rPr>
              <a:t>c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equally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likely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found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40" b="0" i="1">
                <a:latin typeface="Bookman Old Style"/>
                <a:cs typeface="Bookman Old Style"/>
              </a:rPr>
              <a:t> </a:t>
            </a:r>
            <a:r>
              <a:rPr dirty="0" sz="2450" spc="-270" b="0" i="1">
                <a:latin typeface="Bookman Old Style"/>
                <a:cs typeface="Bookman Old Style"/>
              </a:rPr>
              <a:t>p</a:t>
            </a:r>
            <a:r>
              <a:rPr dirty="0" sz="2450" spc="65" b="0" i="1">
                <a:latin typeface="Bookman Old Style"/>
                <a:cs typeface="Bookman Old Style"/>
              </a:rPr>
              <a:t> </a:t>
            </a:r>
            <a:r>
              <a:rPr dirty="0" sz="2450" spc="345" b="0" i="1">
                <a:latin typeface="Bookman Old Style"/>
                <a:cs typeface="Bookman Old Style"/>
              </a:rPr>
              <a:t>&lt;</a:t>
            </a:r>
            <a:endParaRPr sz="2450">
              <a:latin typeface="Bookman Old Style"/>
              <a:cs typeface="Bookman Old Style"/>
            </a:endParaRPr>
          </a:p>
          <a:p>
            <a:pPr marL="387985">
              <a:lnSpc>
                <a:spcPct val="100000"/>
              </a:lnSpc>
              <a:spcBef>
                <a:spcPts val="45"/>
              </a:spcBef>
            </a:pPr>
            <a:r>
              <a:rPr dirty="0" sz="2450" spc="-25">
                <a:latin typeface="Lucida Sans Unicode"/>
                <a:cs typeface="Lucida Sans Unicode"/>
              </a:rPr>
              <a:t>ℏ</a:t>
            </a:r>
            <a:r>
              <a:rPr dirty="0" sz="2450" spc="-25" b="0" i="1">
                <a:latin typeface="Bookman Old Style"/>
                <a:cs typeface="Bookman Old Style"/>
              </a:rPr>
              <a:t>c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6080" marR="5715" indent="-374015">
              <a:lnSpc>
                <a:spcPct val="101699"/>
              </a:lnSpc>
              <a:spcBef>
                <a:spcPts val="1000"/>
              </a:spcBef>
              <a:buAutoNum type="alphaUcPeriod" startAt="4"/>
              <a:tabLst>
                <a:tab pos="387985" algn="l"/>
              </a:tabLst>
            </a:pPr>
            <a:r>
              <a:rPr dirty="0" sz="2450" spc="-90">
                <a:latin typeface="Times New Roman"/>
                <a:cs typeface="Times New Roman"/>
              </a:rPr>
              <a:t>You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don’t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have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enough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information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determine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which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more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likely.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44258" y="878291"/>
            <a:ext cx="8406130" cy="3302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86995">
              <a:lnSpc>
                <a:spcPct val="100000"/>
              </a:lnSpc>
              <a:spcBef>
                <a:spcPts val="95"/>
              </a:spcBef>
              <a:tabLst>
                <a:tab pos="5912485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10"/>
              </a:spcBef>
            </a:pPr>
            <a:endParaRPr sz="1200">
              <a:latin typeface="Georgia"/>
              <a:cs typeface="Georgia"/>
            </a:endParaRPr>
          </a:p>
          <a:p>
            <a:pPr marL="3320415">
              <a:lnSpc>
                <a:spcPts val="509"/>
              </a:lnSpc>
              <a:tabLst>
                <a:tab pos="6983095" algn="l"/>
              </a:tabLst>
            </a:pPr>
            <a:r>
              <a:rPr dirty="0" sz="700">
                <a:latin typeface="Eras Medium ITC"/>
                <a:cs typeface="Eras Medium ITC"/>
              </a:rPr>
              <a:t>2</a:t>
            </a:r>
            <a:r>
              <a:rPr dirty="0" sz="700" spc="434">
                <a:latin typeface="Eras Medium ITC"/>
                <a:cs typeface="Eras Medium ITC"/>
              </a:rPr>
              <a:t> </a:t>
            </a:r>
            <a:r>
              <a:rPr dirty="0" sz="700" spc="-50">
                <a:latin typeface="Eras Medium ITC"/>
                <a:cs typeface="Eras Medium ITC"/>
              </a:rPr>
              <a:t>2</a:t>
            </a:r>
            <a:r>
              <a:rPr dirty="0" sz="700">
                <a:latin typeface="Eras Medium ITC"/>
                <a:cs typeface="Eras Medium ITC"/>
              </a:rPr>
              <a:t>	2</a:t>
            </a:r>
            <a:r>
              <a:rPr dirty="0" sz="700" spc="434">
                <a:latin typeface="Eras Medium ITC"/>
                <a:cs typeface="Eras Medium ITC"/>
              </a:rPr>
              <a:t> </a:t>
            </a:r>
            <a:r>
              <a:rPr dirty="0" sz="700" spc="-50">
                <a:latin typeface="Eras Medium ITC"/>
                <a:cs typeface="Eras Medium ITC"/>
              </a:rPr>
              <a:t>2</a:t>
            </a:r>
            <a:endParaRPr sz="700">
              <a:latin typeface="Eras Medium ITC"/>
              <a:cs typeface="Eras Medium ITC"/>
            </a:endParaRPr>
          </a:p>
          <a:p>
            <a:pPr algn="just" marL="86995">
              <a:lnSpc>
                <a:spcPts val="1350"/>
              </a:lnSpc>
            </a:pPr>
            <a:r>
              <a:rPr dirty="0" sz="1400">
                <a:latin typeface="Georgia"/>
                <a:cs typeface="Georgia"/>
              </a:rPr>
              <a:t>Particle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95">
                <a:latin typeface="Georgia"/>
                <a:cs typeface="Georgia"/>
              </a:rPr>
              <a:t>1 </a:t>
            </a:r>
            <a:r>
              <a:rPr dirty="0" sz="1400">
                <a:latin typeface="Georgia"/>
                <a:cs typeface="Georgia"/>
              </a:rPr>
              <a:t>has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wavefunction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ψ</a:t>
            </a:r>
            <a:r>
              <a:rPr dirty="0" baseline="-11111" sz="1500">
                <a:latin typeface="Garamond"/>
                <a:cs typeface="Garamond"/>
              </a:rPr>
              <a:t>1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spc="185">
                <a:latin typeface="Georgia"/>
                <a:cs typeface="Georgia"/>
              </a:rPr>
              <a:t>=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Ae</a:t>
            </a:r>
            <a:r>
              <a:rPr dirty="0" baseline="27777" sz="1500" i="1">
                <a:latin typeface="Times New Roman"/>
                <a:cs typeface="Times New Roman"/>
              </a:rPr>
              <a:t>−</a:t>
            </a:r>
            <a:r>
              <a:rPr dirty="0" baseline="27777" sz="1500" b="0" i="1">
                <a:latin typeface="Bookman Old Style"/>
                <a:cs typeface="Bookman Old Style"/>
              </a:rPr>
              <a:t>c</a:t>
            </a:r>
            <a:r>
              <a:rPr dirty="0" baseline="27777" sz="1500" spc="179" b="0" i="1">
                <a:latin typeface="Bookman Old Style"/>
                <a:cs typeface="Bookman Old Style"/>
              </a:rPr>
              <a:t> </a:t>
            </a:r>
            <a:r>
              <a:rPr dirty="0" baseline="27777" sz="1500" b="0" i="1">
                <a:latin typeface="Bookman Old Style"/>
                <a:cs typeface="Bookman Old Style"/>
              </a:rPr>
              <a:t>x</a:t>
            </a:r>
            <a:r>
              <a:rPr dirty="0" baseline="27777" sz="1500" spc="217" b="0" i="1">
                <a:latin typeface="Bookman Old Style"/>
                <a:cs typeface="Bookman Old Style"/>
              </a:rPr>
              <a:t> 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Particle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2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has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wavefunction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ψ</a:t>
            </a:r>
            <a:r>
              <a:rPr dirty="0" baseline="-11111" sz="1500">
                <a:latin typeface="Garamond"/>
                <a:cs typeface="Garamond"/>
              </a:rPr>
              <a:t>2</a:t>
            </a:r>
            <a:r>
              <a:rPr dirty="0" baseline="-11111" sz="1500" spc="254">
                <a:latin typeface="Garamond"/>
                <a:cs typeface="Garamond"/>
              </a:rPr>
              <a:t> </a:t>
            </a:r>
            <a:r>
              <a:rPr dirty="0" sz="1400" spc="185">
                <a:latin typeface="Georgia"/>
                <a:cs typeface="Georgia"/>
              </a:rPr>
              <a:t>=</a:t>
            </a:r>
            <a:r>
              <a:rPr dirty="0" sz="1400" spc="4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Be</a:t>
            </a:r>
            <a:r>
              <a:rPr dirty="0" baseline="27777" sz="1500" i="1">
                <a:latin typeface="Times New Roman"/>
                <a:cs typeface="Times New Roman"/>
              </a:rPr>
              <a:t>−</a:t>
            </a:r>
            <a:r>
              <a:rPr dirty="0" baseline="27777" sz="1500">
                <a:latin typeface="Garamond"/>
                <a:cs typeface="Garamond"/>
              </a:rPr>
              <a:t>2</a:t>
            </a:r>
            <a:r>
              <a:rPr dirty="0" baseline="27777" sz="1500" b="0" i="1">
                <a:latin typeface="Bookman Old Style"/>
                <a:cs typeface="Bookman Old Style"/>
              </a:rPr>
              <a:t>c</a:t>
            </a:r>
            <a:r>
              <a:rPr dirty="0" baseline="27777" sz="1500" spc="172" b="0" i="1">
                <a:latin typeface="Bookman Old Style"/>
                <a:cs typeface="Bookman Old Style"/>
              </a:rPr>
              <a:t> </a:t>
            </a:r>
            <a:r>
              <a:rPr dirty="0" baseline="27777" sz="1500" b="0" i="1">
                <a:latin typeface="Bookman Old Style"/>
                <a:cs typeface="Bookman Old Style"/>
              </a:rPr>
              <a:t>x</a:t>
            </a:r>
            <a:r>
              <a:rPr dirty="0" baseline="27777" sz="1500" spc="254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.</a:t>
            </a:r>
            <a:r>
              <a:rPr dirty="0" sz="1400" spc="2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Which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the</a:t>
            </a:r>
            <a:endParaRPr sz="1400">
              <a:latin typeface="Georgia"/>
              <a:cs typeface="Georgia"/>
            </a:endParaRPr>
          </a:p>
          <a:p>
            <a:pPr algn="just" marL="86995">
              <a:lnSpc>
                <a:spcPct val="100000"/>
              </a:lnSpc>
              <a:spcBef>
                <a:spcPts val="115"/>
              </a:spcBef>
            </a:pPr>
            <a:r>
              <a:rPr dirty="0" sz="1400" spc="-25">
                <a:latin typeface="Georgia"/>
                <a:cs typeface="Georgia"/>
              </a:rPr>
              <a:t>following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describes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their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 spc="-35">
                <a:latin typeface="Georgia"/>
                <a:cs typeface="Georgia"/>
              </a:rPr>
              <a:t>momentum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probabilities?</a:t>
            </a:r>
            <a:r>
              <a:rPr dirty="0" sz="1400" spc="1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(Choose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one.)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Georgia"/>
              <a:cs typeface="Georgia"/>
            </a:endParaRPr>
          </a:p>
          <a:p>
            <a:pPr marL="458470" indent="-257175">
              <a:lnSpc>
                <a:spcPct val="100000"/>
              </a:lnSpc>
              <a:buAutoNum type="alphaUcPeriod"/>
              <a:tabLst>
                <a:tab pos="458470" algn="l"/>
              </a:tabLst>
            </a:pPr>
            <a:r>
              <a:rPr dirty="0" sz="1400">
                <a:latin typeface="Georgia"/>
                <a:cs typeface="Georgia"/>
              </a:rPr>
              <a:t>Particle</a:t>
            </a:r>
            <a:r>
              <a:rPr dirty="0" sz="1400" spc="10">
                <a:latin typeface="Georgia"/>
                <a:cs typeface="Georgia"/>
              </a:rPr>
              <a:t> </a:t>
            </a:r>
            <a:r>
              <a:rPr dirty="0" sz="1400" spc="95">
                <a:latin typeface="Georgia"/>
                <a:cs typeface="Georgia"/>
              </a:rPr>
              <a:t>1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more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likely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than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Particle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2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to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found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with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35">
                <a:latin typeface="Georgia"/>
                <a:cs typeface="Georgia"/>
              </a:rPr>
              <a:t>momentum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170">
                <a:latin typeface="Georgia"/>
                <a:cs typeface="Georgia"/>
              </a:rPr>
              <a:t>0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55" b="0" i="1">
                <a:latin typeface="Bookman Old Style"/>
                <a:cs typeface="Bookman Old Style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25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65" b="0" i="1">
                <a:latin typeface="Bookman Old Style"/>
                <a:cs typeface="Bookman Old Styl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ℏ</a:t>
            </a:r>
            <a:r>
              <a:rPr dirty="0" sz="1400" spc="-25" b="0" i="1">
                <a:latin typeface="Bookman Old Style"/>
                <a:cs typeface="Bookman Old Style"/>
              </a:rPr>
              <a:t>c</a:t>
            </a:r>
            <a:r>
              <a:rPr dirty="0" sz="1400" spc="-25">
                <a:latin typeface="Georgia"/>
                <a:cs typeface="Georgia"/>
              </a:rPr>
              <a:t>.</a:t>
            </a:r>
            <a:endParaRPr sz="1400">
              <a:latin typeface="Georgia"/>
              <a:cs typeface="Georgia"/>
            </a:endParaRPr>
          </a:p>
          <a:p>
            <a:pPr marL="457834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57834" algn="l"/>
              </a:tabLst>
            </a:pPr>
            <a:r>
              <a:rPr dirty="0" sz="1400">
                <a:latin typeface="Georgia"/>
                <a:cs typeface="Georgia"/>
              </a:rPr>
              <a:t>Particle</a:t>
            </a:r>
            <a:r>
              <a:rPr dirty="0" sz="1400" spc="1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2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more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likely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than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Particle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95">
                <a:latin typeface="Georgia"/>
                <a:cs typeface="Georgia"/>
              </a:rPr>
              <a:t>1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to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found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with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35">
                <a:latin typeface="Georgia"/>
                <a:cs typeface="Georgia"/>
              </a:rPr>
              <a:t>momentum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170">
                <a:latin typeface="Georgia"/>
                <a:cs typeface="Georgia"/>
              </a:rPr>
              <a:t>0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55" b="0" i="1">
                <a:latin typeface="Bookman Old Style"/>
                <a:cs typeface="Bookman Old Style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25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65" b="0" i="1">
                <a:latin typeface="Bookman Old Style"/>
                <a:cs typeface="Bookman Old Styl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ℏ</a:t>
            </a:r>
            <a:r>
              <a:rPr dirty="0" sz="1400" spc="-25" b="0" i="1">
                <a:latin typeface="Bookman Old Style"/>
                <a:cs typeface="Bookman Old Style"/>
              </a:rPr>
              <a:t>c</a:t>
            </a:r>
            <a:r>
              <a:rPr dirty="0" sz="1400" spc="-25">
                <a:latin typeface="Georgia"/>
                <a:cs typeface="Georgia"/>
              </a:rPr>
              <a:t>.</a:t>
            </a:r>
            <a:endParaRPr sz="1400">
              <a:latin typeface="Georgia"/>
              <a:cs typeface="Georgia"/>
            </a:endParaRPr>
          </a:p>
          <a:p>
            <a:pPr marL="457834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57834" algn="l"/>
              </a:tabLst>
            </a:pPr>
            <a:r>
              <a:rPr dirty="0" sz="1400">
                <a:latin typeface="Georgia"/>
                <a:cs typeface="Georgia"/>
              </a:rPr>
              <a:t>They</a:t>
            </a:r>
            <a:r>
              <a:rPr dirty="0" sz="1400" spc="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are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equally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likely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to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found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with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35">
                <a:latin typeface="Georgia"/>
                <a:cs typeface="Georgia"/>
              </a:rPr>
              <a:t>momentum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170">
                <a:latin typeface="Georgia"/>
                <a:cs typeface="Georgia"/>
              </a:rPr>
              <a:t>0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55" b="0" i="1">
                <a:latin typeface="Bookman Old Style"/>
                <a:cs typeface="Bookman Old Style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p</a:t>
            </a:r>
            <a:r>
              <a:rPr dirty="0" sz="1400" spc="-25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60" b="0" i="1">
                <a:latin typeface="Bookman Old Style"/>
                <a:cs typeface="Bookman Old Style"/>
              </a:rPr>
              <a:t> </a:t>
            </a:r>
            <a:r>
              <a:rPr dirty="0" sz="1400" spc="-25">
                <a:latin typeface="Lucida Sans Unicode"/>
                <a:cs typeface="Lucida Sans Unicode"/>
              </a:rPr>
              <a:t>ℏ</a:t>
            </a:r>
            <a:r>
              <a:rPr dirty="0" sz="1400" spc="-25" b="0" i="1">
                <a:latin typeface="Bookman Old Style"/>
                <a:cs typeface="Bookman Old Style"/>
              </a:rPr>
              <a:t>c</a:t>
            </a:r>
            <a:r>
              <a:rPr dirty="0" sz="1400" spc="-25">
                <a:latin typeface="Georgia"/>
                <a:cs typeface="Georgia"/>
              </a:rPr>
              <a:t>.</a:t>
            </a:r>
            <a:endParaRPr sz="1400">
              <a:latin typeface="Georgia"/>
              <a:cs typeface="Georgia"/>
            </a:endParaRPr>
          </a:p>
          <a:p>
            <a:pPr marL="45847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58470" algn="l"/>
              </a:tabLst>
            </a:pP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don’t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have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enough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information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to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determine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which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more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likely.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sz="1400">
              <a:latin typeface="Georgia"/>
              <a:cs typeface="Georgia"/>
            </a:endParaRPr>
          </a:p>
          <a:p>
            <a:pPr algn="just" marL="86995" marR="81280" indent="-11430">
              <a:lnSpc>
                <a:spcPct val="106700"/>
              </a:lnSpc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160" b="1">
                <a:latin typeface="Georgia"/>
                <a:cs typeface="Georgia"/>
              </a:rPr>
              <a:t>  </a:t>
            </a:r>
            <a:r>
              <a:rPr dirty="0" sz="1400" spc="55">
                <a:latin typeface="Georgia"/>
                <a:cs typeface="Georgia"/>
              </a:rPr>
              <a:t>A.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If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graphed</a:t>
            </a:r>
            <a:r>
              <a:rPr dirty="0" sz="1400" spc="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those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two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functions,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would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find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2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ψ</a:t>
            </a:r>
            <a:r>
              <a:rPr dirty="0" baseline="-11111" sz="1500">
                <a:latin typeface="Garamond"/>
                <a:cs typeface="Garamond"/>
              </a:rPr>
              <a:t>2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thinner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than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ψ</a:t>
            </a:r>
            <a:r>
              <a:rPr dirty="0" baseline="-11111" sz="1500">
                <a:latin typeface="Garamond"/>
                <a:cs typeface="Garamond"/>
              </a:rPr>
              <a:t>1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>
                <a:latin typeface="Georgia"/>
                <a:cs typeface="Georgia"/>
              </a:rPr>
              <a:t>).</a:t>
            </a:r>
            <a:r>
              <a:rPr dirty="0" sz="1400" spc="15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That </a:t>
            </a:r>
            <a:r>
              <a:rPr dirty="0" sz="1400">
                <a:latin typeface="Georgia"/>
                <a:cs typeface="Georgia"/>
              </a:rPr>
              <a:t>means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its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 spc="-710" b="0" i="1">
                <a:latin typeface="Bookman Old Style"/>
                <a:cs typeface="Bookman Old Style"/>
              </a:rPr>
              <a:t>ψ</a:t>
            </a:r>
            <a:r>
              <a:rPr dirty="0" baseline="15873" sz="2100" spc="-15">
                <a:latin typeface="Georgia"/>
                <a:cs typeface="Georgia"/>
              </a:rPr>
              <a:t>ˆ</a:t>
            </a:r>
            <a:r>
              <a:rPr dirty="0" sz="1400" spc="15">
                <a:latin typeface="Georgia"/>
                <a:cs typeface="Georgia"/>
              </a:rPr>
              <a:t>(</a:t>
            </a:r>
            <a:r>
              <a:rPr dirty="0" sz="1400" spc="60" b="0" i="1">
                <a:latin typeface="Bookman Old Style"/>
                <a:cs typeface="Bookman Old Style"/>
              </a:rPr>
              <a:t>k</a:t>
            </a:r>
            <a:r>
              <a:rPr dirty="0" sz="1400" spc="15">
                <a:latin typeface="Georgia"/>
                <a:cs typeface="Georgia"/>
              </a:rPr>
              <a:t>)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function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wider,</a:t>
            </a:r>
            <a:r>
              <a:rPr dirty="0" sz="1400" spc="1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so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it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has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less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likelihood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being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found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near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center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(0)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more </a:t>
            </a:r>
            <a:r>
              <a:rPr dirty="0" sz="1400">
                <a:latin typeface="Georgia"/>
                <a:cs typeface="Georgia"/>
              </a:rPr>
              <a:t>further</a:t>
            </a:r>
            <a:r>
              <a:rPr dirty="0" sz="1400" spc="-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out.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Georgia"/>
                <a:cs typeface="Georgia"/>
              </a:rPr>
              <a:t>ConcepTest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544500" y="878291"/>
            <a:ext cx="243014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4490326" y="1453699"/>
            <a:ext cx="1460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50">
                <a:latin typeface="Times New Roman"/>
                <a:cs typeface="Times New Roman"/>
              </a:rPr>
              <a:t>1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18819" y="1340585"/>
            <a:ext cx="511238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wavefunction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260" b="0" i="1">
                <a:latin typeface="Bookman Old Style"/>
                <a:cs typeface="Bookman Old Style"/>
              </a:rPr>
              <a:t>ψ</a:t>
            </a:r>
            <a:r>
              <a:rPr dirty="0" sz="2450" spc="229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(</a:t>
            </a:r>
            <a:r>
              <a:rPr dirty="0" sz="2450" spc="55" b="0" i="1">
                <a:latin typeface="Bookman Old Style"/>
                <a:cs typeface="Bookman Old Style"/>
              </a:rPr>
              <a:t>x</a:t>
            </a:r>
            <a:r>
              <a:rPr dirty="0" sz="2450" spc="55">
                <a:latin typeface="Times New Roman"/>
                <a:cs typeface="Times New Roman"/>
              </a:rPr>
              <a:t>)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Ae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805093" y="1278731"/>
            <a:ext cx="864869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10" i="1">
                <a:latin typeface="Times New Roman"/>
                <a:cs typeface="Times New Roman"/>
              </a:rPr>
              <a:t>−</a:t>
            </a:r>
            <a:r>
              <a:rPr dirty="0" sz="2050" spc="-10">
                <a:latin typeface="Times New Roman"/>
                <a:cs typeface="Times New Roman"/>
              </a:rPr>
              <a:t>(</a:t>
            </a:r>
            <a:r>
              <a:rPr dirty="0" sz="2050" spc="-10" b="0" i="1">
                <a:latin typeface="Bookman Old Style"/>
                <a:cs typeface="Bookman Old Style"/>
              </a:rPr>
              <a:t>x/L</a:t>
            </a:r>
            <a:r>
              <a:rPr dirty="0" sz="2050" spc="-10">
                <a:latin typeface="Times New Roman"/>
                <a:cs typeface="Times New Roman"/>
              </a:rPr>
              <a:t>)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644347" y="1227284"/>
            <a:ext cx="12573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700" spc="-50">
                <a:latin typeface="Times New Roman"/>
                <a:cs typeface="Times New Roman"/>
              </a:rPr>
              <a:t>2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757275" y="1340585"/>
            <a:ext cx="22148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31140" algn="l"/>
              </a:tabLst>
            </a:pPr>
            <a:r>
              <a:rPr dirty="0" sz="2450" spc="-50">
                <a:latin typeface="Times New Roman"/>
                <a:cs typeface="Times New Roman"/>
              </a:rPr>
              <a:t>.</a:t>
            </a:r>
            <a:r>
              <a:rPr dirty="0" sz="2450">
                <a:latin typeface="Times New Roman"/>
                <a:cs typeface="Times New Roman"/>
              </a:rPr>
              <a:t>	The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probability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93419" y="1720163"/>
            <a:ext cx="830643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dirty="0" sz="2450" spc="-30">
                <a:latin typeface="Times New Roman"/>
                <a:cs typeface="Times New Roman"/>
              </a:rPr>
              <a:t>of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measuring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20" i="1">
                <a:latin typeface="Times New Roman"/>
                <a:cs typeface="Times New Roman"/>
              </a:rPr>
              <a:t>−</a:t>
            </a:r>
            <a:r>
              <a:rPr dirty="0" sz="2450" spc="-20">
                <a:latin typeface="Lucida Sans Unicode"/>
                <a:cs typeface="Lucida Sans Unicode"/>
              </a:rPr>
              <a:t>ℏ</a:t>
            </a:r>
            <a:r>
              <a:rPr dirty="0" sz="2450" spc="-20" b="0" i="1">
                <a:latin typeface="Bookman Old Style"/>
                <a:cs typeface="Bookman Old Style"/>
              </a:rPr>
              <a:t>/L</a:t>
            </a:r>
            <a:r>
              <a:rPr dirty="0" sz="2450" spc="-12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30" b="0" i="1">
                <a:latin typeface="Bookman Old Style"/>
                <a:cs typeface="Bookman Old Style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p</a:t>
            </a:r>
            <a:r>
              <a:rPr dirty="0" baseline="-13550" sz="3075" spc="-75">
                <a:latin typeface="Times New Roman"/>
                <a:cs typeface="Times New Roman"/>
              </a:rPr>
              <a:t>1</a:t>
            </a:r>
            <a:r>
              <a:rPr dirty="0" baseline="-13550" sz="3075" spc="202">
                <a:latin typeface="Times New Roman"/>
                <a:cs typeface="Times New Roman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25" b="0" i="1">
                <a:latin typeface="Bookman Old Style"/>
                <a:cs typeface="Bookman Old Style"/>
              </a:rPr>
              <a:t> </a:t>
            </a:r>
            <a:r>
              <a:rPr dirty="0" sz="2450" spc="-160">
                <a:latin typeface="Lucida Sans Unicode"/>
                <a:cs typeface="Lucida Sans Unicode"/>
              </a:rPr>
              <a:t>ℏ</a:t>
            </a:r>
            <a:r>
              <a:rPr dirty="0" sz="2450" spc="-160" b="0" i="1">
                <a:latin typeface="Bookman Old Style"/>
                <a:cs typeface="Bookman Old Style"/>
              </a:rPr>
              <a:t>/L</a:t>
            </a:r>
            <a:r>
              <a:rPr dirty="0" sz="2450" spc="-7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68%.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2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wavefunc-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718819" y="2161919"/>
            <a:ext cx="212534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tion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260" b="0" i="1">
                <a:latin typeface="Bookman Old Style"/>
                <a:cs typeface="Bookman Old Style"/>
              </a:rPr>
              <a:t>ψ</a:t>
            </a:r>
            <a:r>
              <a:rPr dirty="0" sz="2450" spc="285" b="0" i="1">
                <a:latin typeface="Bookman Old Style"/>
                <a:cs typeface="Bookman Old Style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(</a:t>
            </a:r>
            <a:r>
              <a:rPr dirty="0" sz="2450" spc="55" b="0" i="1">
                <a:latin typeface="Bookman Old Style"/>
                <a:cs typeface="Bookman Old Style"/>
              </a:rPr>
              <a:t>x</a:t>
            </a:r>
            <a:r>
              <a:rPr dirty="0" sz="2450" spc="55">
                <a:latin typeface="Times New Roman"/>
                <a:cs typeface="Times New Roman"/>
              </a:rPr>
              <a:t>)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Be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818803" y="2100065"/>
            <a:ext cx="985519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10" i="1">
                <a:latin typeface="Times New Roman"/>
                <a:cs typeface="Times New Roman"/>
              </a:rPr>
              <a:t>−</a:t>
            </a:r>
            <a:r>
              <a:rPr dirty="0" sz="2050" spc="-10">
                <a:latin typeface="Times New Roman"/>
                <a:cs typeface="Times New Roman"/>
              </a:rPr>
              <a:t>(4</a:t>
            </a:r>
            <a:r>
              <a:rPr dirty="0" sz="2050" spc="-10" b="0" i="1">
                <a:latin typeface="Bookman Old Style"/>
                <a:cs typeface="Bookman Old Style"/>
              </a:rPr>
              <a:t>x/L</a:t>
            </a:r>
            <a:r>
              <a:rPr dirty="0" sz="2050" spc="-10">
                <a:latin typeface="Times New Roman"/>
                <a:cs typeface="Times New Roman"/>
              </a:rPr>
              <a:t>)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778415" y="2048606"/>
            <a:ext cx="12573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700" spc="-50">
                <a:latin typeface="Times New Roman"/>
                <a:cs typeface="Times New Roman"/>
              </a:rPr>
              <a:t>2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499628" y="2275020"/>
            <a:ext cx="7143750" cy="3403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108575" algn="l"/>
                <a:tab pos="7009765" algn="l"/>
              </a:tabLst>
            </a:pPr>
            <a:r>
              <a:rPr dirty="0" sz="2050" spc="-50">
                <a:latin typeface="Times New Roman"/>
                <a:cs typeface="Times New Roman"/>
              </a:rPr>
              <a:t>2</a:t>
            </a:r>
            <a:r>
              <a:rPr dirty="0" sz="2050">
                <a:latin typeface="Times New Roman"/>
                <a:cs typeface="Times New Roman"/>
              </a:rPr>
              <a:t>	</a:t>
            </a:r>
            <a:r>
              <a:rPr dirty="0" sz="2050" spc="-50">
                <a:latin typeface="Times New Roman"/>
                <a:cs typeface="Times New Roman"/>
              </a:rPr>
              <a:t>1</a:t>
            </a:r>
            <a:r>
              <a:rPr dirty="0" sz="2050">
                <a:latin typeface="Times New Roman"/>
                <a:cs typeface="Times New Roman"/>
              </a:rPr>
              <a:t>	</a:t>
            </a:r>
            <a:r>
              <a:rPr dirty="0" sz="2050" spc="-50">
                <a:latin typeface="Times New Roman"/>
                <a:cs typeface="Times New Roman"/>
              </a:rPr>
              <a:t>2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891343" y="2161919"/>
            <a:ext cx="508317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928620" algn="l"/>
                <a:tab pos="4829810" algn="l"/>
              </a:tabLst>
            </a:pP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figure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shows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310" b="0" i="1">
                <a:latin typeface="Bookman Old Style"/>
                <a:cs typeface="Bookman Old Style"/>
              </a:rPr>
              <a:t>ψ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blue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10" b="0" i="1">
                <a:latin typeface="Bookman Old Style"/>
                <a:cs typeface="Bookman Old Style"/>
              </a:rPr>
              <a:t>ψ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in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718819" y="2541497"/>
            <a:ext cx="8253730" cy="7829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922780" algn="l"/>
              </a:tabLst>
            </a:pPr>
            <a:r>
              <a:rPr dirty="0" sz="2450">
                <a:latin typeface="Times New Roman"/>
                <a:cs typeface="Times New Roman"/>
              </a:rPr>
              <a:t>red.)</a:t>
            </a:r>
            <a:r>
              <a:rPr dirty="0" sz="2450" spc="4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90">
                <a:latin typeface="Times New Roman"/>
                <a:cs typeface="Times New Roman"/>
              </a:rPr>
              <a:t>following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is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true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-10">
                <a:latin typeface="Times New Roman"/>
                <a:cs typeface="Times New Roman"/>
              </a:rPr>
              <a:t> probabilities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2?</a:t>
            </a:r>
            <a:r>
              <a:rPr dirty="0" sz="2450">
                <a:latin typeface="Times New Roman"/>
                <a:cs typeface="Times New Roman"/>
              </a:rPr>
              <a:t>	(Choose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explain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choice.)</a:t>
            </a:r>
            <a:endParaRPr sz="2450">
              <a:latin typeface="Times New Roman"/>
              <a:cs typeface="Times New Roman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6805" y="3509065"/>
            <a:ext cx="2459067" cy="1589999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689737" y="5493351"/>
            <a:ext cx="7353934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Times New Roman"/>
                <a:cs typeface="Times New Roman"/>
              </a:rPr>
              <a:t>There’s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17%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chance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finding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20" i="1">
                <a:latin typeface="Times New Roman"/>
                <a:cs typeface="Times New Roman"/>
              </a:rPr>
              <a:t>−</a:t>
            </a:r>
            <a:r>
              <a:rPr dirty="0" sz="2450" spc="-20">
                <a:latin typeface="Lucida Sans Unicode"/>
                <a:cs typeface="Lucida Sans Unicode"/>
              </a:rPr>
              <a:t>ℏ</a:t>
            </a:r>
            <a:r>
              <a:rPr dirty="0" sz="2450" spc="-20" b="0" i="1">
                <a:latin typeface="Bookman Old Style"/>
                <a:cs typeface="Bookman Old Style"/>
              </a:rPr>
              <a:t>/L</a:t>
            </a:r>
            <a:r>
              <a:rPr dirty="0" sz="2450" spc="-170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80" b="0" i="1">
                <a:latin typeface="Bookman Old Style"/>
                <a:cs typeface="Bookman Old Style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p</a:t>
            </a:r>
            <a:r>
              <a:rPr dirty="0" baseline="-13550" sz="3075" spc="-75">
                <a:latin typeface="Times New Roman"/>
                <a:cs typeface="Times New Roman"/>
              </a:rPr>
              <a:t>2</a:t>
            </a:r>
            <a:r>
              <a:rPr dirty="0" baseline="-13550" sz="3075" spc="120">
                <a:latin typeface="Times New Roman"/>
                <a:cs typeface="Times New Roman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80" b="0" i="1">
                <a:latin typeface="Bookman Old Style"/>
                <a:cs typeface="Bookman Old Style"/>
              </a:rPr>
              <a:t> </a:t>
            </a:r>
            <a:r>
              <a:rPr dirty="0" sz="2450" spc="-20">
                <a:latin typeface="Lucida Sans Unicode"/>
                <a:cs typeface="Lucida Sans Unicode"/>
              </a:rPr>
              <a:t>ℏ</a:t>
            </a:r>
            <a:r>
              <a:rPr dirty="0" sz="2450" spc="-20" b="0" i="1">
                <a:latin typeface="Bookman Old Style"/>
                <a:cs typeface="Bookman Old Style"/>
              </a:rPr>
              <a:t>/L</a:t>
            </a:r>
            <a:r>
              <a:rPr dirty="0" sz="2450" spc="-2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Times New Roman"/>
                <a:cs typeface="Times New Roman"/>
              </a:rPr>
              <a:t>There’s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68%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chance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finding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45" i="1">
                <a:latin typeface="Times New Roman"/>
                <a:cs typeface="Times New Roman"/>
              </a:rPr>
              <a:t>−</a:t>
            </a:r>
            <a:r>
              <a:rPr dirty="0" sz="2450" spc="-45">
                <a:latin typeface="Times New Roman"/>
                <a:cs typeface="Times New Roman"/>
              </a:rPr>
              <a:t>4</a:t>
            </a:r>
            <a:r>
              <a:rPr dirty="0" sz="2450" spc="-45">
                <a:latin typeface="Lucida Sans Unicode"/>
                <a:cs typeface="Lucida Sans Unicode"/>
              </a:rPr>
              <a:t>ℏ</a:t>
            </a:r>
            <a:r>
              <a:rPr dirty="0" sz="2450" spc="-45" b="0" i="1">
                <a:latin typeface="Bookman Old Style"/>
                <a:cs typeface="Bookman Old Style"/>
              </a:rPr>
              <a:t>/L</a:t>
            </a:r>
            <a:r>
              <a:rPr dirty="0" sz="2450" spc="-14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80" b="0" i="1">
                <a:latin typeface="Bookman Old Style"/>
                <a:cs typeface="Bookman Old Style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p</a:t>
            </a:r>
            <a:r>
              <a:rPr dirty="0" baseline="-13550" sz="3075" spc="-75">
                <a:latin typeface="Times New Roman"/>
                <a:cs typeface="Times New Roman"/>
              </a:rPr>
              <a:t>2</a:t>
            </a:r>
            <a:r>
              <a:rPr dirty="0" baseline="-13550" sz="3075" spc="127">
                <a:latin typeface="Times New Roman"/>
                <a:cs typeface="Times New Roman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80" b="0" i="1">
                <a:latin typeface="Bookman Old Style"/>
                <a:cs typeface="Bookman Old Style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4</a:t>
            </a:r>
            <a:r>
              <a:rPr dirty="0" sz="2450" spc="-10">
                <a:latin typeface="Lucida Sans Unicode"/>
                <a:cs typeface="Lucida Sans Unicode"/>
              </a:rPr>
              <a:t>ℏ</a:t>
            </a:r>
            <a:r>
              <a:rPr dirty="0" sz="2450" spc="-10" b="0" i="1">
                <a:latin typeface="Bookman Old Style"/>
                <a:cs typeface="Bookman Old Style"/>
              </a:rPr>
              <a:t>/L</a:t>
            </a:r>
            <a:r>
              <a:rPr dirty="0" sz="2450" spc="-1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Georgia"/>
                <a:cs typeface="Georgia"/>
              </a:rPr>
              <a:t>ConcepTest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544500" y="878291"/>
            <a:ext cx="243014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718819" y="1291892"/>
            <a:ext cx="317055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Georgia"/>
                <a:cs typeface="Georgia"/>
              </a:rPr>
              <a:t>Particle</a:t>
            </a:r>
            <a:r>
              <a:rPr dirty="0" sz="1400" spc="150">
                <a:latin typeface="Georgia"/>
                <a:cs typeface="Georgia"/>
              </a:rPr>
              <a:t> </a:t>
            </a:r>
            <a:r>
              <a:rPr dirty="0" sz="1400" spc="95">
                <a:latin typeface="Georgia"/>
                <a:cs typeface="Georgia"/>
              </a:rPr>
              <a:t>1</a:t>
            </a:r>
            <a:r>
              <a:rPr dirty="0" sz="1400" spc="1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has</a:t>
            </a:r>
            <a:r>
              <a:rPr dirty="0" sz="1400" spc="15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wavefunction</a:t>
            </a:r>
            <a:r>
              <a:rPr dirty="0" sz="1400" spc="15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ψ</a:t>
            </a:r>
            <a:r>
              <a:rPr dirty="0" sz="1400" spc="85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130">
                <a:latin typeface="Georgia"/>
                <a:cs typeface="Georgia"/>
              </a:rPr>
              <a:t> </a:t>
            </a:r>
            <a:r>
              <a:rPr dirty="0" sz="1400" spc="185">
                <a:latin typeface="Georgia"/>
                <a:cs typeface="Georgia"/>
              </a:rPr>
              <a:t>=</a:t>
            </a:r>
            <a:r>
              <a:rPr dirty="0" sz="1400" spc="130">
                <a:latin typeface="Georgia"/>
                <a:cs typeface="Georgia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Ae</a:t>
            </a:r>
            <a:endParaRPr sz="1400">
              <a:latin typeface="Bookman Old Style"/>
              <a:cs typeface="Bookman Old Style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863314" y="1281447"/>
            <a:ext cx="4438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" i="1">
                <a:latin typeface="Times New Roman"/>
                <a:cs typeface="Times New Roman"/>
              </a:rPr>
              <a:t>−</a:t>
            </a:r>
            <a:r>
              <a:rPr dirty="0" sz="1000" spc="40">
                <a:latin typeface="Garamond"/>
                <a:cs typeface="Garamond"/>
              </a:rPr>
              <a:t>(</a:t>
            </a:r>
            <a:r>
              <a:rPr dirty="0" sz="1000" spc="40" b="0" i="1">
                <a:latin typeface="Bookman Old Style"/>
                <a:cs typeface="Bookman Old Style"/>
              </a:rPr>
              <a:t>x/L</a:t>
            </a:r>
            <a:r>
              <a:rPr dirty="0" sz="1000" spc="40">
                <a:latin typeface="Garamond"/>
                <a:cs typeface="Garamond"/>
              </a:rPr>
              <a:t>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281817" y="1273494"/>
            <a:ext cx="7620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0">
                <a:latin typeface="Eras Medium ITC"/>
                <a:cs typeface="Eras Medium ITC"/>
              </a:rPr>
              <a:t>2</a:t>
            </a:r>
            <a:endParaRPr sz="700">
              <a:latin typeface="Eras Medium ITC"/>
              <a:cs typeface="Eras Medium IT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070212" y="1374894"/>
            <a:ext cx="46901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13910" algn="l"/>
              </a:tabLst>
            </a:pPr>
            <a:r>
              <a:rPr dirty="0" sz="1000" spc="-50">
                <a:latin typeface="Garamond"/>
                <a:cs typeface="Garamond"/>
              </a:rPr>
              <a:t>1</a:t>
            </a:r>
            <a:r>
              <a:rPr dirty="0" sz="1000">
                <a:latin typeface="Garamond"/>
                <a:cs typeface="Garamond"/>
              </a:rPr>
              <a:t>	</a:t>
            </a:r>
            <a:r>
              <a:rPr dirty="0" sz="1000" spc="-50">
                <a:latin typeface="Garamond"/>
                <a:cs typeface="Garamond"/>
              </a:rPr>
              <a:t>1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344898" y="1291892"/>
            <a:ext cx="462915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472815" algn="l"/>
              </a:tabLst>
            </a:pPr>
            <a:r>
              <a:rPr dirty="0" sz="1400">
                <a:latin typeface="Georgia"/>
                <a:cs typeface="Georgia"/>
              </a:rPr>
              <a:t>.</a:t>
            </a:r>
            <a:r>
              <a:rPr dirty="0" sz="1400" spc="40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1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probability</a:t>
            </a:r>
            <a:r>
              <a:rPr dirty="0" sz="1400" spc="1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15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measuring</a:t>
            </a:r>
            <a:r>
              <a:rPr dirty="0" sz="1400" spc="145">
                <a:latin typeface="Georgia"/>
                <a:cs typeface="Georgia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−</a:t>
            </a:r>
            <a:r>
              <a:rPr dirty="0" sz="1400">
                <a:latin typeface="Lucida Sans Unicode"/>
                <a:cs typeface="Lucida Sans Unicode"/>
              </a:rPr>
              <a:t>ℏ</a:t>
            </a:r>
            <a:r>
              <a:rPr dirty="0" sz="1400" b="0" i="1">
                <a:latin typeface="Bookman Old Style"/>
                <a:cs typeface="Bookman Old Style"/>
              </a:rPr>
              <a:t>/L</a:t>
            </a:r>
            <a:r>
              <a:rPr dirty="0" sz="1400" spc="45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45" b="0" i="1">
                <a:latin typeface="Bookman Old Style"/>
                <a:cs typeface="Bookman Old Style"/>
              </a:rPr>
              <a:t> </a:t>
            </a:r>
            <a:r>
              <a:rPr dirty="0" sz="1400" spc="-50" b="0" i="1">
                <a:latin typeface="Bookman Old Style"/>
                <a:cs typeface="Bookman Old Style"/>
              </a:rPr>
              <a:t>p</a:t>
            </a:r>
            <a:r>
              <a:rPr dirty="0" sz="1400" b="0" i="1">
                <a:latin typeface="Bookman Old Style"/>
                <a:cs typeface="Bookman Old Style"/>
              </a:rPr>
              <a:t>	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b="0" i="1">
                <a:latin typeface="Bookman Old Style"/>
                <a:cs typeface="Bookman Old Style"/>
              </a:rPr>
              <a:t> </a:t>
            </a:r>
            <a:r>
              <a:rPr dirty="0" sz="1400" spc="-10">
                <a:latin typeface="Lucida Sans Unicode"/>
                <a:cs typeface="Lucida Sans Unicode"/>
              </a:rPr>
              <a:t>ℏ</a:t>
            </a:r>
            <a:r>
              <a:rPr dirty="0" sz="1400" spc="-10" b="0" i="1">
                <a:latin typeface="Bookman Old Style"/>
                <a:cs typeface="Bookman Old Style"/>
              </a:rPr>
              <a:t>/L</a:t>
            </a:r>
            <a:r>
              <a:rPr dirty="0" sz="1400" spc="2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105">
                <a:latin typeface="Georgia"/>
                <a:cs typeface="Georgia"/>
              </a:rPr>
              <a:t> </a:t>
            </a:r>
            <a:r>
              <a:rPr dirty="0" sz="1400" spc="-35">
                <a:latin typeface="Georgia"/>
                <a:cs typeface="Georgia"/>
              </a:rPr>
              <a:t>68%.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275277" y="1501244"/>
            <a:ext cx="7620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0">
                <a:latin typeface="Eras Medium ITC"/>
                <a:cs typeface="Eras Medium ITC"/>
              </a:rPr>
              <a:t>2</a:t>
            </a:r>
            <a:endParaRPr sz="700">
              <a:latin typeface="Eras Medium ITC"/>
              <a:cs typeface="Eras Medium IT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93419" y="1519641"/>
            <a:ext cx="8305800" cy="471805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38100" marR="30480">
              <a:lnSpc>
                <a:spcPct val="106700"/>
              </a:lnSpc>
              <a:spcBef>
                <a:spcPts val="20"/>
              </a:spcBef>
            </a:pPr>
            <a:r>
              <a:rPr dirty="0" sz="1400">
                <a:latin typeface="Georgia"/>
                <a:cs typeface="Georgia"/>
              </a:rPr>
              <a:t>Particle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2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has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wavefunction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ψ</a:t>
            </a:r>
            <a:r>
              <a:rPr dirty="0" baseline="-11111" sz="1500">
                <a:latin typeface="Garamond"/>
                <a:cs typeface="Garamond"/>
              </a:rPr>
              <a:t>2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 spc="185">
                <a:latin typeface="Georgia"/>
                <a:cs typeface="Georgia"/>
              </a:rPr>
              <a:t>=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Be</a:t>
            </a:r>
            <a:r>
              <a:rPr dirty="0" baseline="27777" sz="1500" i="1">
                <a:latin typeface="Times New Roman"/>
                <a:cs typeface="Times New Roman"/>
              </a:rPr>
              <a:t>−</a:t>
            </a:r>
            <a:r>
              <a:rPr dirty="0" baseline="27777" sz="1500">
                <a:latin typeface="Garamond"/>
                <a:cs typeface="Garamond"/>
              </a:rPr>
              <a:t>(4</a:t>
            </a:r>
            <a:r>
              <a:rPr dirty="0" baseline="27777" sz="1500" b="0" i="1">
                <a:latin typeface="Bookman Old Style"/>
                <a:cs typeface="Bookman Old Style"/>
              </a:rPr>
              <a:t>x/L</a:t>
            </a:r>
            <a:r>
              <a:rPr dirty="0" baseline="27777" sz="1500">
                <a:latin typeface="Garamond"/>
                <a:cs typeface="Garamond"/>
              </a:rPr>
              <a:t>)</a:t>
            </a:r>
            <a:r>
              <a:rPr dirty="0" baseline="27777" sz="1500" spc="300">
                <a:latin typeface="Garamond"/>
                <a:cs typeface="Garamond"/>
              </a:rPr>
              <a:t> </a:t>
            </a:r>
            <a:r>
              <a:rPr dirty="0" sz="1400">
                <a:latin typeface="Georgia"/>
                <a:cs typeface="Georgia"/>
              </a:rPr>
              <a:t>.</a:t>
            </a:r>
            <a:r>
              <a:rPr dirty="0" sz="1400" spc="2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(The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figure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 spc="-30">
                <a:latin typeface="Georgia"/>
                <a:cs typeface="Georgia"/>
              </a:rPr>
              <a:t>shows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ψ</a:t>
            </a:r>
            <a:r>
              <a:rPr dirty="0" baseline="-11111" sz="1500">
                <a:latin typeface="Garamond"/>
                <a:cs typeface="Garamond"/>
              </a:rPr>
              <a:t>1</a:t>
            </a:r>
            <a:r>
              <a:rPr dirty="0" baseline="-11111" sz="1500" spc="270">
                <a:latin typeface="Garamond"/>
                <a:cs typeface="Garamond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blue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ψ</a:t>
            </a:r>
            <a:r>
              <a:rPr dirty="0" baseline="-11111" sz="1500">
                <a:latin typeface="Garamond"/>
                <a:cs typeface="Garamond"/>
              </a:rPr>
              <a:t>2</a:t>
            </a:r>
            <a:r>
              <a:rPr dirty="0" baseline="-11111" sz="1500" spc="270">
                <a:latin typeface="Garamond"/>
                <a:cs typeface="Garamond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red.)</a:t>
            </a:r>
            <a:r>
              <a:rPr dirty="0" sz="1400" spc="21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Which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the following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true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35">
                <a:latin typeface="Georgia"/>
                <a:cs typeface="Georgia"/>
              </a:rPr>
              <a:t>momentum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probabilities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for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Particle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2?</a:t>
            </a:r>
            <a:r>
              <a:rPr dirty="0" sz="1400" spc="1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(Choose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one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explain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your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choice.)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6805" y="2169901"/>
            <a:ext cx="2459067" cy="1589999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655319" y="4296204"/>
            <a:ext cx="8382000" cy="23069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447040" indent="-257175">
              <a:lnSpc>
                <a:spcPct val="100000"/>
              </a:lnSpc>
              <a:spcBef>
                <a:spcPts val="135"/>
              </a:spcBef>
              <a:buAutoNum type="alphaUcPeriod"/>
              <a:tabLst>
                <a:tab pos="447040" algn="l"/>
              </a:tabLst>
            </a:pPr>
            <a:r>
              <a:rPr dirty="0" sz="1400">
                <a:latin typeface="Georgia"/>
                <a:cs typeface="Georgia"/>
              </a:rPr>
              <a:t>There’s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17%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chance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finding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−</a:t>
            </a:r>
            <a:r>
              <a:rPr dirty="0" sz="1400">
                <a:latin typeface="Lucida Sans Unicode"/>
                <a:cs typeface="Lucida Sans Unicode"/>
              </a:rPr>
              <a:t>ℏ</a:t>
            </a:r>
            <a:r>
              <a:rPr dirty="0" sz="1400" b="0" i="1">
                <a:latin typeface="Bookman Old Style"/>
                <a:cs typeface="Bookman Old Style"/>
              </a:rPr>
              <a:t>/L</a:t>
            </a:r>
            <a:r>
              <a:rPr dirty="0" sz="1400" spc="-70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60" b="0" i="1">
                <a:latin typeface="Bookman Old Style"/>
                <a:cs typeface="Bookman Old Style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p</a:t>
            </a:r>
            <a:r>
              <a:rPr dirty="0" baseline="-11111" sz="1500">
                <a:latin typeface="Garamond"/>
                <a:cs typeface="Garamond"/>
              </a:rPr>
              <a:t>2</a:t>
            </a:r>
            <a:r>
              <a:rPr dirty="0" baseline="-11111" sz="1500" spc="225">
                <a:latin typeface="Garamond"/>
                <a:cs typeface="Garamond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65" b="0" i="1">
                <a:latin typeface="Bookman Old Style"/>
                <a:cs typeface="Bookman Old Style"/>
              </a:rPr>
              <a:t> </a:t>
            </a:r>
            <a:r>
              <a:rPr dirty="0" sz="1400" spc="-20">
                <a:latin typeface="Lucida Sans Unicode"/>
                <a:cs typeface="Lucida Sans Unicode"/>
              </a:rPr>
              <a:t>ℏ</a:t>
            </a:r>
            <a:r>
              <a:rPr dirty="0" sz="1400" spc="-20" b="0" i="1">
                <a:latin typeface="Bookman Old Style"/>
                <a:cs typeface="Bookman Old Style"/>
              </a:rPr>
              <a:t>/L</a:t>
            </a:r>
            <a:r>
              <a:rPr dirty="0" sz="1400" spc="-20">
                <a:latin typeface="Georgia"/>
                <a:cs typeface="Georgia"/>
              </a:rPr>
              <a:t>.</a:t>
            </a:r>
            <a:endParaRPr sz="1400">
              <a:latin typeface="Georgia"/>
              <a:cs typeface="Georgia"/>
            </a:endParaRPr>
          </a:p>
          <a:p>
            <a:pPr marL="44704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47040" algn="l"/>
              </a:tabLst>
            </a:pPr>
            <a:r>
              <a:rPr dirty="0" sz="1400">
                <a:latin typeface="Georgia"/>
                <a:cs typeface="Georgia"/>
              </a:rPr>
              <a:t>There’s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68%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chance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finding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20" i="1">
                <a:latin typeface="Times New Roman"/>
                <a:cs typeface="Times New Roman"/>
              </a:rPr>
              <a:t>−</a:t>
            </a:r>
            <a:r>
              <a:rPr dirty="0" sz="1400" spc="-20">
                <a:latin typeface="Georgia"/>
                <a:cs typeface="Georgia"/>
              </a:rPr>
              <a:t>4</a:t>
            </a:r>
            <a:r>
              <a:rPr dirty="0" sz="1400" spc="-20">
                <a:latin typeface="Lucida Sans Unicode"/>
                <a:cs typeface="Lucida Sans Unicode"/>
              </a:rPr>
              <a:t>ℏ</a:t>
            </a:r>
            <a:r>
              <a:rPr dirty="0" sz="1400" spc="-20" b="0" i="1">
                <a:latin typeface="Bookman Old Style"/>
                <a:cs typeface="Bookman Old Style"/>
              </a:rPr>
              <a:t>/L</a:t>
            </a:r>
            <a:r>
              <a:rPr dirty="0" sz="1400" spc="-80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85" b="0" i="1">
                <a:latin typeface="Bookman Old Style"/>
                <a:cs typeface="Bookman Old Style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p</a:t>
            </a:r>
            <a:r>
              <a:rPr dirty="0" baseline="-11111" sz="1500">
                <a:latin typeface="Garamond"/>
                <a:cs typeface="Garamond"/>
              </a:rPr>
              <a:t>2</a:t>
            </a:r>
            <a:r>
              <a:rPr dirty="0" baseline="-11111" sz="1500" spc="195">
                <a:latin typeface="Garamond"/>
                <a:cs typeface="Garamond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85" b="0" i="1">
                <a:latin typeface="Bookman Old Style"/>
                <a:cs typeface="Bookman Old Style"/>
              </a:rPr>
              <a:t> </a:t>
            </a:r>
            <a:r>
              <a:rPr dirty="0" sz="1400" spc="-10">
                <a:latin typeface="Georgia"/>
                <a:cs typeface="Georgia"/>
              </a:rPr>
              <a:t>4</a:t>
            </a:r>
            <a:r>
              <a:rPr dirty="0" sz="1400" spc="-10">
                <a:latin typeface="Lucida Sans Unicode"/>
                <a:cs typeface="Lucida Sans Unicode"/>
              </a:rPr>
              <a:t>ℏ</a:t>
            </a:r>
            <a:r>
              <a:rPr dirty="0" sz="1400" spc="-10" b="0" i="1">
                <a:latin typeface="Bookman Old Style"/>
                <a:cs typeface="Bookman Old Style"/>
              </a:rPr>
              <a:t>/L</a:t>
            </a:r>
            <a:r>
              <a:rPr dirty="0" sz="1400" spc="-10">
                <a:latin typeface="Georgia"/>
                <a:cs typeface="Georgia"/>
              </a:rPr>
              <a:t>.</a:t>
            </a:r>
            <a:endParaRPr sz="1400">
              <a:latin typeface="Georgia"/>
              <a:cs typeface="Georgia"/>
            </a:endParaRPr>
          </a:p>
          <a:p>
            <a:pPr marL="447040" indent="-252095">
              <a:lnSpc>
                <a:spcPct val="100000"/>
              </a:lnSpc>
              <a:spcBef>
                <a:spcPts val="1105"/>
              </a:spcBef>
              <a:buAutoNum type="alphaUcPeriod"/>
              <a:tabLst>
                <a:tab pos="447040" algn="l"/>
              </a:tabLst>
            </a:pPr>
            <a:r>
              <a:rPr dirty="0" sz="1400">
                <a:latin typeface="Georgia"/>
                <a:cs typeface="Georgia"/>
              </a:rPr>
              <a:t>Both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 spc="110">
                <a:latin typeface="Georgia"/>
                <a:cs typeface="Georgia"/>
              </a:rPr>
              <a:t>A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 spc="20">
                <a:latin typeface="Georgia"/>
                <a:cs typeface="Georgia"/>
              </a:rPr>
              <a:t>B</a:t>
            </a:r>
            <a:endParaRPr sz="1400">
              <a:latin typeface="Georgia"/>
              <a:cs typeface="Georgia"/>
            </a:endParaRPr>
          </a:p>
          <a:p>
            <a:pPr marL="44704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47040" algn="l"/>
              </a:tabLst>
            </a:pPr>
            <a:r>
              <a:rPr dirty="0" sz="1400" spc="-10">
                <a:latin typeface="Georgia"/>
                <a:cs typeface="Georgia"/>
              </a:rPr>
              <a:t>Neither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 spc="110">
                <a:latin typeface="Georgia"/>
                <a:cs typeface="Georgia"/>
              </a:rPr>
              <a:t>A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nor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20">
                <a:latin typeface="Georgia"/>
                <a:cs typeface="Georgia"/>
              </a:rPr>
              <a:t>B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400">
              <a:latin typeface="Georgia"/>
              <a:cs typeface="Georgia"/>
            </a:endParaRPr>
          </a:p>
          <a:p>
            <a:pPr marL="64769">
              <a:lnSpc>
                <a:spcPct val="100000"/>
              </a:lnSpc>
              <a:tabLst>
                <a:tab pos="1027430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20">
                <a:latin typeface="Georgia"/>
                <a:cs typeface="Georgia"/>
              </a:rPr>
              <a:t>B</a:t>
            </a:r>
            <a:endParaRPr sz="1400">
              <a:latin typeface="Georgia"/>
              <a:cs typeface="Georgia"/>
            </a:endParaRPr>
          </a:p>
          <a:p>
            <a:pPr algn="ctr" marL="140335">
              <a:lnSpc>
                <a:spcPts val="509"/>
              </a:lnSpc>
              <a:spcBef>
                <a:spcPts val="530"/>
              </a:spcBef>
            </a:pPr>
            <a:r>
              <a:rPr dirty="0" sz="700" spc="-50">
                <a:latin typeface="Eras Medium ITC"/>
                <a:cs typeface="Eras Medium ITC"/>
              </a:rPr>
              <a:t>2</a:t>
            </a:r>
            <a:endParaRPr sz="700">
              <a:latin typeface="Eras Medium ITC"/>
              <a:cs typeface="Eras Medium ITC"/>
            </a:endParaRPr>
          </a:p>
          <a:p>
            <a:pPr marL="76200">
              <a:lnSpc>
                <a:spcPts val="1350"/>
              </a:lnSpc>
            </a:pPr>
            <a:r>
              <a:rPr dirty="0" sz="1400">
                <a:latin typeface="Georgia"/>
                <a:cs typeface="Georgia"/>
              </a:rPr>
              <a:t>When</a:t>
            </a:r>
            <a:r>
              <a:rPr dirty="0" sz="1400" spc="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see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wavefunction</a:t>
            </a:r>
            <a:r>
              <a:rPr dirty="0" sz="1400" spc="2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ψ</a:t>
            </a:r>
            <a:r>
              <a:rPr dirty="0" baseline="-11111" sz="1500">
                <a:latin typeface="Garamond"/>
                <a:cs typeface="Garamond"/>
              </a:rPr>
              <a:t>1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 spc="185">
                <a:latin typeface="Georgia"/>
                <a:cs typeface="Georgia"/>
              </a:rPr>
              <a:t>=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Ae</a:t>
            </a:r>
            <a:r>
              <a:rPr dirty="0" baseline="27777" sz="1500" i="1">
                <a:latin typeface="Times New Roman"/>
                <a:cs typeface="Times New Roman"/>
              </a:rPr>
              <a:t>−</a:t>
            </a:r>
            <a:r>
              <a:rPr dirty="0" baseline="27777" sz="1500">
                <a:latin typeface="Garamond"/>
                <a:cs typeface="Garamond"/>
              </a:rPr>
              <a:t>(</a:t>
            </a:r>
            <a:r>
              <a:rPr dirty="0" baseline="27777" sz="1500" b="0" i="1">
                <a:latin typeface="Bookman Old Style"/>
                <a:cs typeface="Bookman Old Style"/>
              </a:rPr>
              <a:t>x/L</a:t>
            </a:r>
            <a:r>
              <a:rPr dirty="0" baseline="27777" sz="1500">
                <a:latin typeface="Garamond"/>
                <a:cs typeface="Garamond"/>
              </a:rPr>
              <a:t>)</a:t>
            </a:r>
            <a:r>
              <a:rPr dirty="0" baseline="27777" sz="1500" spc="240">
                <a:latin typeface="Garamond"/>
                <a:cs typeface="Garamond"/>
              </a:rPr>
              <a:t>  </a:t>
            </a:r>
            <a:r>
              <a:rPr dirty="0" sz="1400" spc="-10">
                <a:latin typeface="Georgia"/>
                <a:cs typeface="Georgia"/>
              </a:rPr>
              <a:t>gives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 spc="-35">
                <a:latin typeface="Georgia"/>
                <a:cs typeface="Georgia"/>
              </a:rPr>
              <a:t>momentum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probability</a:t>
            </a:r>
            <a:r>
              <a:rPr dirty="0" sz="1400" spc="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 spc="-45">
                <a:latin typeface="Georgia"/>
                <a:cs typeface="Georgia"/>
              </a:rPr>
              <a:t>68%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2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measuring</a:t>
            </a:r>
            <a:endParaRPr sz="1400">
              <a:latin typeface="Georgia"/>
              <a:cs typeface="Georgia"/>
            </a:endParaRPr>
          </a:p>
          <a:p>
            <a:pPr marL="76200">
              <a:lnSpc>
                <a:spcPct val="100000"/>
              </a:lnSpc>
              <a:spcBef>
                <a:spcPts val="114"/>
              </a:spcBef>
            </a:pPr>
            <a:r>
              <a:rPr dirty="0" sz="1400" i="1">
                <a:latin typeface="Times New Roman"/>
                <a:cs typeface="Times New Roman"/>
              </a:rPr>
              <a:t>−</a:t>
            </a:r>
            <a:r>
              <a:rPr dirty="0" sz="1400">
                <a:latin typeface="Lucida Sans Unicode"/>
                <a:cs typeface="Lucida Sans Unicode"/>
              </a:rPr>
              <a:t>ℏ</a:t>
            </a:r>
            <a:r>
              <a:rPr dirty="0" sz="1400" b="0" i="1">
                <a:latin typeface="Bookman Old Style"/>
                <a:cs typeface="Bookman Old Style"/>
              </a:rPr>
              <a:t>/L</a:t>
            </a:r>
            <a:r>
              <a:rPr dirty="0" sz="1400" spc="-70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65" b="0" i="1">
                <a:latin typeface="Bookman Old Style"/>
                <a:cs typeface="Bookman Old Style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p</a:t>
            </a:r>
            <a:r>
              <a:rPr dirty="0" baseline="-11111" sz="1500">
                <a:latin typeface="Garamond"/>
                <a:cs typeface="Garamond"/>
              </a:rPr>
              <a:t>1</a:t>
            </a:r>
            <a:r>
              <a:rPr dirty="0" baseline="-11111" sz="1500" spc="217">
                <a:latin typeface="Garamond"/>
                <a:cs typeface="Garamond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70" b="0" i="1">
                <a:latin typeface="Bookman Old Style"/>
                <a:cs typeface="Bookman Old Style"/>
              </a:rPr>
              <a:t> </a:t>
            </a:r>
            <a:r>
              <a:rPr dirty="0" sz="1400" spc="-20">
                <a:latin typeface="Lucida Sans Unicode"/>
                <a:cs typeface="Lucida Sans Unicode"/>
              </a:rPr>
              <a:t>ℏ</a:t>
            </a:r>
            <a:r>
              <a:rPr dirty="0" sz="1400" spc="-20" b="0" i="1">
                <a:latin typeface="Bookman Old Style"/>
                <a:cs typeface="Bookman Old Style"/>
              </a:rPr>
              <a:t>/L</a:t>
            </a:r>
            <a:r>
              <a:rPr dirty="0" sz="1400" spc="-20">
                <a:latin typeface="Georgia"/>
                <a:cs typeface="Georgia"/>
              </a:rPr>
              <a:t>,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result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independent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what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135" b="0" i="1">
                <a:latin typeface="Bookman Old Style"/>
                <a:cs typeface="Bookman Old Style"/>
              </a:rPr>
              <a:t>L</a:t>
            </a:r>
            <a:r>
              <a:rPr dirty="0" sz="1400" spc="-1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is.</a:t>
            </a:r>
            <a:r>
              <a:rPr dirty="0" sz="1400" spc="2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It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would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work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with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any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length.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708806" y="6643385"/>
            <a:ext cx="7620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0">
                <a:latin typeface="Eras Medium ITC"/>
                <a:cs typeface="Eras Medium ITC"/>
              </a:rPr>
              <a:t>2</a:t>
            </a:r>
            <a:endParaRPr sz="700">
              <a:latin typeface="Eras Medium ITC"/>
              <a:cs typeface="Eras Medium IT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93419" y="6679486"/>
            <a:ext cx="8306434" cy="471805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38100" marR="30480">
              <a:lnSpc>
                <a:spcPct val="106700"/>
              </a:lnSpc>
              <a:spcBef>
                <a:spcPts val="20"/>
              </a:spcBef>
            </a:pPr>
            <a:r>
              <a:rPr dirty="0" sz="1400">
                <a:latin typeface="Georgia"/>
                <a:cs typeface="Georgia"/>
              </a:rPr>
              <a:t>So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we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can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rewrite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ψ</a:t>
            </a:r>
            <a:r>
              <a:rPr dirty="0" baseline="-11111" sz="1500">
                <a:latin typeface="Garamond"/>
                <a:cs typeface="Garamond"/>
              </a:rPr>
              <a:t>2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as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Be</a:t>
            </a:r>
            <a:r>
              <a:rPr dirty="0" baseline="27777" sz="1500" i="1">
                <a:latin typeface="Times New Roman"/>
                <a:cs typeface="Times New Roman"/>
              </a:rPr>
              <a:t>−</a:t>
            </a:r>
            <a:r>
              <a:rPr dirty="0" baseline="27777" sz="1500">
                <a:latin typeface="Garamond"/>
                <a:cs typeface="Garamond"/>
              </a:rPr>
              <a:t>[</a:t>
            </a:r>
            <a:r>
              <a:rPr dirty="0" baseline="27777" sz="1500" b="0" i="1">
                <a:latin typeface="Bookman Old Style"/>
                <a:cs typeface="Bookman Old Style"/>
              </a:rPr>
              <a:t>x/</a:t>
            </a:r>
            <a:r>
              <a:rPr dirty="0" baseline="27777" sz="1500">
                <a:latin typeface="Garamond"/>
                <a:cs typeface="Garamond"/>
              </a:rPr>
              <a:t>(</a:t>
            </a:r>
            <a:r>
              <a:rPr dirty="0" baseline="27777" sz="1500" b="0" i="1">
                <a:latin typeface="Bookman Old Style"/>
                <a:cs typeface="Bookman Old Style"/>
              </a:rPr>
              <a:t>L/</a:t>
            </a:r>
            <a:r>
              <a:rPr dirty="0" baseline="27777" sz="1500">
                <a:latin typeface="Garamond"/>
                <a:cs typeface="Garamond"/>
              </a:rPr>
              <a:t>4)]</a:t>
            </a:r>
            <a:r>
              <a:rPr dirty="0" baseline="27777" sz="1500" spc="277">
                <a:latin typeface="Garamond"/>
                <a:cs typeface="Garamond"/>
              </a:rPr>
              <a:t> 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same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math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must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work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with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new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length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L/</a:t>
            </a:r>
            <a:r>
              <a:rPr dirty="0" sz="1400">
                <a:latin typeface="Georgia"/>
                <a:cs typeface="Georgia"/>
              </a:rPr>
              <a:t>4.</a:t>
            </a:r>
            <a:r>
              <a:rPr dirty="0" sz="1400" spc="2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is, </a:t>
            </a:r>
            <a:r>
              <a:rPr dirty="0" sz="1400">
                <a:latin typeface="Georgia"/>
                <a:cs typeface="Georgia"/>
              </a:rPr>
              <a:t>there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must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68%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probability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finding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50">
                <a:latin typeface="Lucida Sans Unicode"/>
                <a:cs typeface="Lucida Sans Unicode"/>
              </a:rPr>
              <a:t>ℏ</a:t>
            </a:r>
            <a:r>
              <a:rPr dirty="0" sz="1400" spc="-50" b="0" i="1">
                <a:latin typeface="Bookman Old Style"/>
                <a:cs typeface="Bookman Old Style"/>
              </a:rPr>
              <a:t>/</a:t>
            </a:r>
            <a:r>
              <a:rPr dirty="0" sz="1400" spc="-50">
                <a:latin typeface="Georgia"/>
                <a:cs typeface="Georgia"/>
              </a:rPr>
              <a:t>(</a:t>
            </a:r>
            <a:r>
              <a:rPr dirty="0" sz="1400" spc="-50" b="0" i="1">
                <a:latin typeface="Bookman Old Style"/>
                <a:cs typeface="Bookman Old Style"/>
              </a:rPr>
              <a:t>L/</a:t>
            </a:r>
            <a:r>
              <a:rPr dirty="0" sz="1400" spc="-50">
                <a:latin typeface="Georgia"/>
                <a:cs typeface="Georgia"/>
              </a:rPr>
              <a:t>4)</a:t>
            </a:r>
            <a:r>
              <a:rPr dirty="0" sz="1400" spc="-10">
                <a:latin typeface="Georgia"/>
                <a:cs typeface="Georgia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95" b="0" i="1">
                <a:latin typeface="Bookman Old Style"/>
                <a:cs typeface="Bookman Old Style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p</a:t>
            </a:r>
            <a:r>
              <a:rPr dirty="0" baseline="-11111" sz="1500">
                <a:latin typeface="Garamond"/>
                <a:cs typeface="Garamond"/>
              </a:rPr>
              <a:t>2</a:t>
            </a:r>
            <a:r>
              <a:rPr dirty="0" baseline="-11111" sz="1500" spc="172">
                <a:latin typeface="Garamond"/>
                <a:cs typeface="Garamond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95" b="0" i="1">
                <a:latin typeface="Bookman Old Style"/>
                <a:cs typeface="Bookman Old Style"/>
              </a:rPr>
              <a:t> </a:t>
            </a:r>
            <a:r>
              <a:rPr dirty="0" sz="1400" spc="-10">
                <a:latin typeface="Lucida Sans Unicode"/>
                <a:cs typeface="Lucida Sans Unicode"/>
              </a:rPr>
              <a:t>ℏ</a:t>
            </a:r>
            <a:r>
              <a:rPr dirty="0" sz="1400" spc="-10" b="0" i="1">
                <a:latin typeface="Bookman Old Style"/>
                <a:cs typeface="Bookman Old Style"/>
              </a:rPr>
              <a:t>/</a:t>
            </a:r>
            <a:r>
              <a:rPr dirty="0" sz="1400" spc="-10">
                <a:latin typeface="Georgia"/>
                <a:cs typeface="Georgia"/>
              </a:rPr>
              <a:t>(</a:t>
            </a:r>
            <a:r>
              <a:rPr dirty="0" sz="1400" spc="-10" b="0" i="1">
                <a:latin typeface="Bookman Old Style"/>
                <a:cs typeface="Bookman Old Style"/>
              </a:rPr>
              <a:t>L/</a:t>
            </a:r>
            <a:r>
              <a:rPr dirty="0" sz="1400" spc="-10">
                <a:latin typeface="Georgia"/>
                <a:cs typeface="Georgia"/>
              </a:rPr>
              <a:t>4).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452245" algn="l"/>
              </a:tabLst>
            </a:pPr>
            <a:r>
              <a:rPr dirty="0"/>
              <a:t>Which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30"/>
              <a:t> </a:t>
            </a:r>
            <a:r>
              <a:rPr dirty="0" spc="-65"/>
              <a:t>following</a:t>
            </a:r>
            <a:r>
              <a:rPr dirty="0" spc="35"/>
              <a:t> </a:t>
            </a:r>
            <a:r>
              <a:rPr dirty="0"/>
              <a:t>describes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/>
              <a:t>evolution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35"/>
              <a:t> </a:t>
            </a:r>
            <a:r>
              <a:rPr dirty="0"/>
              <a:t>a</a:t>
            </a:r>
            <a:r>
              <a:rPr dirty="0" spc="35"/>
              <a:t> </a:t>
            </a:r>
            <a:r>
              <a:rPr dirty="0"/>
              <a:t>standing</a:t>
            </a:r>
            <a:r>
              <a:rPr dirty="0" spc="35"/>
              <a:t> </a:t>
            </a:r>
            <a:r>
              <a:rPr dirty="0" spc="-30"/>
              <a:t>wave </a:t>
            </a:r>
            <a:r>
              <a:rPr dirty="0" spc="-10"/>
              <a:t>over</a:t>
            </a:r>
            <a:r>
              <a:rPr dirty="0" spc="-110"/>
              <a:t> </a:t>
            </a:r>
            <a:r>
              <a:rPr dirty="0" spc="-20"/>
              <a:t>time?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692658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wavelength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change.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changes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wavelength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doesn’t.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wavelength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changes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doesn’t.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amplitude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wavelength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changes.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38190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6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90"/>
              <a:t> </a:t>
            </a:r>
            <a:r>
              <a:rPr dirty="0"/>
              <a:t>Example</a:t>
            </a:r>
            <a:r>
              <a:rPr dirty="0" spc="100"/>
              <a:t> </a:t>
            </a:r>
            <a:r>
              <a:rPr dirty="0"/>
              <a:t>on</a:t>
            </a:r>
            <a:r>
              <a:rPr dirty="0" spc="100"/>
              <a:t> </a:t>
            </a:r>
            <a:r>
              <a:rPr dirty="0"/>
              <a:t>p.</a:t>
            </a:r>
            <a:r>
              <a:rPr dirty="0" spc="105"/>
              <a:t> </a:t>
            </a:r>
            <a:r>
              <a:rPr dirty="0"/>
              <a:t>274</a:t>
            </a:r>
            <a:r>
              <a:rPr dirty="0" spc="100"/>
              <a:t> </a:t>
            </a:r>
            <a:r>
              <a:rPr dirty="0"/>
              <a:t>gave</a:t>
            </a:r>
            <a:r>
              <a:rPr dirty="0" spc="100"/>
              <a:t> </a:t>
            </a:r>
            <a:r>
              <a:rPr dirty="0"/>
              <a:t>you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 spc="-20"/>
              <a:t>wavefunction</a:t>
            </a:r>
            <a:r>
              <a:rPr dirty="0" spc="100"/>
              <a:t> </a:t>
            </a:r>
            <a:r>
              <a:rPr dirty="0"/>
              <a:t>of</a:t>
            </a:r>
            <a:r>
              <a:rPr dirty="0" spc="100"/>
              <a:t> </a:t>
            </a:r>
            <a:r>
              <a:rPr dirty="0"/>
              <a:t>a</a:t>
            </a:r>
            <a:r>
              <a:rPr dirty="0" spc="105"/>
              <a:t> </a:t>
            </a:r>
            <a:r>
              <a:rPr dirty="0"/>
              <a:t>free</a:t>
            </a:r>
            <a:r>
              <a:rPr dirty="0" spc="100"/>
              <a:t> </a:t>
            </a:r>
            <a:r>
              <a:rPr dirty="0" spc="-20"/>
              <a:t>par- </a:t>
            </a:r>
            <a:r>
              <a:rPr dirty="0"/>
              <a:t>ticle</a:t>
            </a:r>
            <a:r>
              <a:rPr dirty="0" spc="50"/>
              <a:t> </a:t>
            </a:r>
            <a:r>
              <a:rPr dirty="0"/>
              <a:t>and</a:t>
            </a:r>
            <a:r>
              <a:rPr dirty="0" spc="65"/>
              <a:t> </a:t>
            </a:r>
            <a:r>
              <a:rPr dirty="0"/>
              <a:t>found</a:t>
            </a:r>
            <a:r>
              <a:rPr dirty="0" spc="65"/>
              <a:t> </a:t>
            </a:r>
            <a:r>
              <a:rPr dirty="0" spc="114"/>
              <a:t>that</a:t>
            </a:r>
            <a:r>
              <a:rPr dirty="0" spc="6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probability</a:t>
            </a:r>
            <a:r>
              <a:rPr dirty="0" spc="65"/>
              <a:t> </a:t>
            </a:r>
            <a:r>
              <a:rPr dirty="0"/>
              <a:t>you</a:t>
            </a:r>
            <a:r>
              <a:rPr dirty="0" spc="65"/>
              <a:t> </a:t>
            </a:r>
            <a:r>
              <a:rPr dirty="0" spc="-10"/>
              <a:t>would</a:t>
            </a:r>
            <a:r>
              <a:rPr dirty="0" spc="65"/>
              <a:t> </a:t>
            </a:r>
            <a:r>
              <a:rPr dirty="0"/>
              <a:t>measure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0"/>
              <a:t> </a:t>
            </a:r>
            <a:r>
              <a:rPr dirty="0" spc="-10"/>
              <a:t>parti- </a:t>
            </a:r>
            <a:r>
              <a:rPr dirty="0" spc="-50"/>
              <a:t>cle’s</a:t>
            </a:r>
            <a:r>
              <a:rPr dirty="0" spc="105"/>
              <a:t> </a:t>
            </a:r>
            <a:r>
              <a:rPr dirty="0"/>
              <a:t>energy</a:t>
            </a:r>
            <a:r>
              <a:rPr dirty="0" spc="120"/>
              <a:t> </a:t>
            </a:r>
            <a:r>
              <a:rPr dirty="0"/>
              <a:t>to</a:t>
            </a:r>
            <a:r>
              <a:rPr dirty="0" spc="114"/>
              <a:t> </a:t>
            </a:r>
            <a:r>
              <a:rPr dirty="0"/>
              <a:t>be</a:t>
            </a:r>
            <a:r>
              <a:rPr dirty="0" spc="120"/>
              <a:t> </a:t>
            </a:r>
            <a:r>
              <a:rPr dirty="0"/>
              <a:t>greater</a:t>
            </a:r>
            <a:r>
              <a:rPr dirty="0" spc="114"/>
              <a:t> </a:t>
            </a:r>
            <a:r>
              <a:rPr dirty="0" spc="70"/>
              <a:t>than</a:t>
            </a:r>
            <a:r>
              <a:rPr dirty="0" spc="120"/>
              <a:t> </a:t>
            </a:r>
            <a:r>
              <a:rPr dirty="0" spc="-25">
                <a:latin typeface="Lucida Sans Unicode"/>
                <a:cs typeface="Lucida Sans Unicode"/>
              </a:rPr>
              <a:t>ℏ</a:t>
            </a:r>
            <a:r>
              <a:rPr dirty="0" baseline="24390" sz="3075" spc="-37"/>
              <a:t>2</a:t>
            </a:r>
            <a:r>
              <a:rPr dirty="0" sz="2450" spc="-25" b="0" i="1">
                <a:latin typeface="Bookman Old Style"/>
                <a:cs typeface="Bookman Old Style"/>
              </a:rPr>
              <a:t>/</a:t>
            </a:r>
            <a:r>
              <a:rPr dirty="0" sz="2450" spc="-25"/>
              <a:t>(</a:t>
            </a:r>
            <a:r>
              <a:rPr dirty="0" sz="2450" spc="-25" b="0" i="1">
                <a:latin typeface="Bookman Old Style"/>
                <a:cs typeface="Bookman Old Style"/>
              </a:rPr>
              <a:t>mL</a:t>
            </a:r>
            <a:r>
              <a:rPr dirty="0" baseline="24390" sz="3075" spc="-37"/>
              <a:t>2</a:t>
            </a:r>
            <a:r>
              <a:rPr dirty="0" sz="2450" spc="-25"/>
              <a:t>)</a:t>
            </a:r>
            <a:r>
              <a:rPr dirty="0" sz="2450" spc="114"/>
              <a:t> </a:t>
            </a:r>
            <a:r>
              <a:rPr dirty="0" sz="2450"/>
              <a:t>was</a:t>
            </a:r>
            <a:r>
              <a:rPr dirty="0" sz="2450" spc="114"/>
              <a:t> </a:t>
            </a:r>
            <a:r>
              <a:rPr dirty="0" sz="2450"/>
              <a:t>16%.</a:t>
            </a:r>
            <a:r>
              <a:rPr dirty="0" sz="2450" spc="484"/>
              <a:t> </a:t>
            </a:r>
            <a:r>
              <a:rPr dirty="0" sz="2450" spc="75"/>
              <a:t>What</a:t>
            </a:r>
            <a:r>
              <a:rPr dirty="0" sz="2450" spc="114"/>
              <a:t> </a:t>
            </a:r>
            <a:r>
              <a:rPr dirty="0" sz="2450"/>
              <a:t>is</a:t>
            </a:r>
            <a:r>
              <a:rPr dirty="0" sz="2450" spc="120"/>
              <a:t> </a:t>
            </a:r>
            <a:r>
              <a:rPr dirty="0" sz="2450" spc="-25"/>
              <a:t>the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2347530"/>
            <a:ext cx="6654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110">
                <a:latin typeface="Times New Roman"/>
                <a:cs typeface="Times New Roman"/>
              </a:rPr>
              <a:t>pro</a:t>
            </a:r>
            <a:r>
              <a:rPr dirty="0" sz="2450" spc="-425">
                <a:latin typeface="Times New Roman"/>
                <a:cs typeface="Times New Roman"/>
              </a:rPr>
              <a:t>b</a:t>
            </a:r>
            <a:r>
              <a:rPr dirty="0" u="sng" sz="2450" spc="6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5652" y="2347530"/>
            <a:ext cx="767778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u="sng" sz="24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dirty="0" u="none" sz="2450">
                <a:latin typeface="Times New Roman"/>
                <a:cs typeface="Times New Roman"/>
              </a:rPr>
              <a:t>bility</a:t>
            </a:r>
            <a:r>
              <a:rPr dirty="0" u="none" sz="2450" spc="55">
                <a:latin typeface="Times New Roman"/>
                <a:cs typeface="Times New Roman"/>
              </a:rPr>
              <a:t> </a:t>
            </a:r>
            <a:r>
              <a:rPr dirty="0" u="none" sz="2450" spc="114">
                <a:latin typeface="Times New Roman"/>
                <a:cs typeface="Times New Roman"/>
              </a:rPr>
              <a:t>that</a:t>
            </a:r>
            <a:r>
              <a:rPr dirty="0" u="none" sz="2450" spc="50">
                <a:latin typeface="Times New Roman"/>
                <a:cs typeface="Times New Roman"/>
              </a:rPr>
              <a:t> </a:t>
            </a:r>
            <a:r>
              <a:rPr dirty="0" u="sng" sz="24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dirty="0" u="none" sz="2450">
                <a:latin typeface="Times New Roman"/>
                <a:cs typeface="Times New Roman"/>
              </a:rPr>
              <a:t>ou</a:t>
            </a:r>
            <a:r>
              <a:rPr dirty="0" u="none" sz="2450" spc="55">
                <a:latin typeface="Times New Roman"/>
                <a:cs typeface="Times New Roman"/>
              </a:rPr>
              <a:t> </a:t>
            </a:r>
            <a:r>
              <a:rPr dirty="0" u="none" sz="2450" spc="-10">
                <a:latin typeface="Times New Roman"/>
                <a:cs typeface="Times New Roman"/>
              </a:rPr>
              <a:t>would</a:t>
            </a:r>
            <a:r>
              <a:rPr dirty="0" u="none" sz="2450" spc="55">
                <a:latin typeface="Times New Roman"/>
                <a:cs typeface="Times New Roman"/>
              </a:rPr>
              <a:t> </a:t>
            </a:r>
            <a:r>
              <a:rPr dirty="0" u="none" sz="2450">
                <a:latin typeface="Times New Roman"/>
                <a:cs typeface="Times New Roman"/>
              </a:rPr>
              <a:t>measure</a:t>
            </a:r>
            <a:r>
              <a:rPr dirty="0" u="none" sz="2450" spc="60">
                <a:latin typeface="Times New Roman"/>
                <a:cs typeface="Times New Roman"/>
              </a:rPr>
              <a:t> </a:t>
            </a:r>
            <a:r>
              <a:rPr dirty="0" u="none" sz="2450">
                <a:latin typeface="Times New Roman"/>
                <a:cs typeface="Times New Roman"/>
              </a:rPr>
              <a:t>its</a:t>
            </a:r>
            <a:r>
              <a:rPr dirty="0" u="none" sz="2450" spc="55">
                <a:latin typeface="Times New Roman"/>
                <a:cs typeface="Times New Roman"/>
              </a:rPr>
              <a:t> </a:t>
            </a:r>
            <a:r>
              <a:rPr dirty="0" u="none" sz="2450">
                <a:latin typeface="Times New Roman"/>
                <a:cs typeface="Times New Roman"/>
              </a:rPr>
              <a:t>momentum</a:t>
            </a:r>
            <a:r>
              <a:rPr dirty="0" u="none" sz="2450" spc="50">
                <a:latin typeface="Times New Roman"/>
                <a:cs typeface="Times New Roman"/>
              </a:rPr>
              <a:t> </a:t>
            </a:r>
            <a:r>
              <a:rPr dirty="0" u="none" sz="2450">
                <a:latin typeface="Times New Roman"/>
                <a:cs typeface="Times New Roman"/>
              </a:rPr>
              <a:t>to</a:t>
            </a:r>
            <a:r>
              <a:rPr dirty="0" u="none" sz="2450" spc="60">
                <a:latin typeface="Times New Roman"/>
                <a:cs typeface="Times New Roman"/>
              </a:rPr>
              <a:t> </a:t>
            </a:r>
            <a:r>
              <a:rPr dirty="0" u="none" sz="2450">
                <a:latin typeface="Times New Roman"/>
                <a:cs typeface="Times New Roman"/>
              </a:rPr>
              <a:t>be</a:t>
            </a:r>
            <a:r>
              <a:rPr dirty="0" u="none" sz="2450" spc="55">
                <a:latin typeface="Times New Roman"/>
                <a:cs typeface="Times New Roman"/>
              </a:rPr>
              <a:t> </a:t>
            </a:r>
            <a:r>
              <a:rPr dirty="0" u="none" sz="2450" spc="-10">
                <a:latin typeface="Times New Roman"/>
                <a:cs typeface="Times New Roman"/>
              </a:rPr>
              <a:t>between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963663" y="2466669"/>
            <a:ext cx="27495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205" i="1">
                <a:latin typeface="Times New Roman"/>
                <a:cs typeface="Times New Roman"/>
              </a:rPr>
              <a:t>√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560345" y="2466669"/>
            <a:ext cx="27495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130" i="1">
                <a:latin typeface="Times New Roman"/>
                <a:cs typeface="Times New Roman"/>
              </a:rPr>
              <a:t>√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822676" y="2727107"/>
            <a:ext cx="84010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00">
                <a:latin typeface="Times New Roman"/>
                <a:cs typeface="Times New Roman"/>
              </a:rPr>
              <a:t>2</a:t>
            </a:r>
            <a:r>
              <a:rPr dirty="0" sz="2450" spc="-100">
                <a:latin typeface="Lucida Sans Unicode"/>
                <a:cs typeface="Lucida Sans Unicode"/>
              </a:rPr>
              <a:t>ℏ</a:t>
            </a:r>
            <a:r>
              <a:rPr dirty="0" sz="2450" spc="-100" b="0" i="1">
                <a:latin typeface="Bookman Old Style"/>
                <a:cs typeface="Bookman Old Style"/>
              </a:rPr>
              <a:t>/L</a:t>
            </a:r>
            <a:r>
              <a:rPr dirty="0" sz="2450" spc="-100">
                <a:latin typeface="Times New Roman"/>
                <a:cs typeface="Times New Roman"/>
              </a:rPr>
              <a:t>?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15137" y="2522847"/>
            <a:ext cx="1776095" cy="3214370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735"/>
              </a:spcBef>
              <a:tabLst>
                <a:tab pos="523240" algn="l"/>
              </a:tabLst>
            </a:pPr>
            <a:r>
              <a:rPr dirty="0" sz="2450" spc="210" i="1">
                <a:latin typeface="Times New Roman"/>
                <a:cs typeface="Times New Roman"/>
              </a:rPr>
              <a:t>−</a:t>
            </a:r>
            <a:r>
              <a:rPr dirty="0" sz="2450" i="1">
                <a:latin typeface="Times New Roman"/>
                <a:cs typeface="Times New Roman"/>
              </a:rPr>
              <a:t>	</a:t>
            </a:r>
            <a:r>
              <a:rPr dirty="0" sz="2450" spc="-125">
                <a:latin typeface="Times New Roman"/>
                <a:cs typeface="Times New Roman"/>
              </a:rPr>
              <a:t>2</a:t>
            </a:r>
            <a:r>
              <a:rPr dirty="0" sz="2450" spc="-125">
                <a:latin typeface="Lucida Sans Unicode"/>
                <a:cs typeface="Lucida Sans Unicode"/>
              </a:rPr>
              <a:t>ℏ</a:t>
            </a:r>
            <a:r>
              <a:rPr dirty="0" sz="2450" spc="-125" b="0" i="1">
                <a:latin typeface="Bookman Old Style"/>
                <a:cs typeface="Bookman Old Style"/>
              </a:rPr>
              <a:t>/L</a:t>
            </a:r>
            <a:r>
              <a:rPr dirty="0" sz="2450" spc="-40" b="0" i="1">
                <a:latin typeface="Bookman Old Style"/>
                <a:cs typeface="Bookman Old Style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and</a:t>
            </a:r>
            <a:endParaRPr sz="2450">
              <a:latin typeface="Times New Roman"/>
              <a:cs typeface="Times New Roman"/>
            </a:endParaRPr>
          </a:p>
          <a:p>
            <a:pPr marL="38671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Times New Roman"/>
                <a:cs typeface="Times New Roman"/>
              </a:rPr>
              <a:t>16%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Times New Roman"/>
                <a:cs typeface="Times New Roman"/>
              </a:rPr>
              <a:t>8%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Times New Roman"/>
                <a:cs typeface="Times New Roman"/>
              </a:rPr>
              <a:t>32%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Times New Roman"/>
                <a:cs typeface="Times New Roman"/>
              </a:rPr>
              <a:t>84%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Times New Roman"/>
                <a:cs typeface="Times New Roman"/>
              </a:rPr>
              <a:t>42%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640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38190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6.3.</a:t>
            </a:r>
            <a:r>
              <a:rPr dirty="0" sz="1200" spc="434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MOMENTUM</a:t>
            </a:r>
            <a:r>
              <a:rPr dirty="0" sz="1200" spc="2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EIGENSTATES</a:t>
            </a:r>
            <a:endParaRPr sz="1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5"/>
              </a:spcBef>
            </a:pP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Example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on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p.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274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gave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wavefunction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free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particle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found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probability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you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18819" y="1502369"/>
            <a:ext cx="426275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10">
                <a:latin typeface="Georgia"/>
                <a:cs typeface="Georgia"/>
              </a:rPr>
              <a:t>would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30">
                <a:latin typeface="Georgia"/>
                <a:cs typeface="Georgia"/>
              </a:rPr>
              <a:t>measure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particle’s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energy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to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greater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tha</a:t>
            </a:r>
            <a:r>
              <a:rPr dirty="0" u="sng" sz="1400" spc="5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187467" y="1491925"/>
            <a:ext cx="5943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159" algn="l"/>
              </a:tabLst>
            </a:pPr>
            <a:r>
              <a:rPr dirty="0" sz="1000" spc="-50">
                <a:latin typeface="Garamond"/>
                <a:cs typeface="Garamond"/>
              </a:rPr>
              <a:t>2</a:t>
            </a:r>
            <a:r>
              <a:rPr dirty="0" sz="1000">
                <a:latin typeface="Garamond"/>
                <a:cs typeface="Garamond"/>
              </a:rPr>
              <a:t>	</a:t>
            </a:r>
            <a:r>
              <a:rPr dirty="0" sz="1000" spc="-50">
                <a:latin typeface="Garamond"/>
                <a:cs typeface="Garamond"/>
              </a:rPr>
              <a:t>2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925925" y="1502369"/>
            <a:ext cx="404812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n</a:t>
            </a:r>
            <a:r>
              <a:rPr dirty="0" u="none" sz="1400" spc="90">
                <a:latin typeface="Georgia"/>
                <a:cs typeface="Georgia"/>
              </a:rPr>
              <a:t> </a:t>
            </a:r>
            <a:r>
              <a:rPr dirty="0" u="none" sz="1400" spc="-225">
                <a:latin typeface="Lucida Sans Unicode"/>
                <a:cs typeface="Lucida Sans Unicode"/>
              </a:rPr>
              <a:t>ℏ</a:t>
            </a:r>
            <a:r>
              <a:rPr dirty="0" u="none" sz="1400" spc="105">
                <a:latin typeface="Lucida Sans Unicode"/>
                <a:cs typeface="Lucida Sans Unicode"/>
              </a:rPr>
              <a:t> </a:t>
            </a:r>
            <a:r>
              <a:rPr dirty="0" u="none" sz="1400" b="0" i="1">
                <a:latin typeface="Bookman Old Style"/>
                <a:cs typeface="Bookman Old Style"/>
              </a:rPr>
              <a:t>/</a:t>
            </a:r>
            <a:r>
              <a:rPr dirty="0" u="none" sz="1400">
                <a:latin typeface="Georgia"/>
                <a:cs typeface="Georgia"/>
              </a:rPr>
              <a:t>(</a:t>
            </a:r>
            <a:r>
              <a:rPr dirty="0" u="none" sz="1400" b="0" i="1">
                <a:latin typeface="Bookman Old Style"/>
                <a:cs typeface="Bookman Old Style"/>
              </a:rPr>
              <a:t>mL</a:t>
            </a:r>
            <a:r>
              <a:rPr dirty="0" u="none" sz="1400" spc="100" b="0" i="1">
                <a:latin typeface="Bookman Old Style"/>
                <a:cs typeface="Bookman Old Style"/>
              </a:rPr>
              <a:t> </a:t>
            </a:r>
            <a:r>
              <a:rPr dirty="0" u="none" sz="1400">
                <a:latin typeface="Georgia"/>
                <a:cs typeface="Georgia"/>
              </a:rPr>
              <a:t>)</a:t>
            </a:r>
            <a:r>
              <a:rPr dirty="0" u="none" sz="1400" spc="-150">
                <a:latin typeface="Georgia"/>
                <a:cs typeface="Georgia"/>
              </a:rPr>
              <a:t> </a:t>
            </a:r>
            <a:r>
              <a:rPr dirty="0" u="sng" sz="1400" spc="-65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w</a:t>
            </a:r>
            <a:r>
              <a:rPr dirty="0" u="none" sz="1400">
                <a:latin typeface="Georgia"/>
                <a:cs typeface="Georgia"/>
              </a:rPr>
              <a:t>as</a:t>
            </a:r>
            <a:r>
              <a:rPr dirty="0" u="none" sz="1400" spc="135">
                <a:latin typeface="Georgia"/>
                <a:cs typeface="Georgia"/>
              </a:rPr>
              <a:t> </a:t>
            </a:r>
            <a:r>
              <a:rPr dirty="0" u="none" sz="1400">
                <a:latin typeface="Georgia"/>
                <a:cs typeface="Georgia"/>
              </a:rPr>
              <a:t>16%.</a:t>
            </a:r>
            <a:r>
              <a:rPr dirty="0" u="none" sz="1400" spc="330">
                <a:latin typeface="Georgia"/>
                <a:cs typeface="Georgia"/>
              </a:rPr>
              <a:t> </a:t>
            </a:r>
            <a:r>
              <a:rPr dirty="0" u="none" sz="1400">
                <a:latin typeface="Georgia"/>
                <a:cs typeface="Georgia"/>
              </a:rPr>
              <a:t>What</a:t>
            </a:r>
            <a:r>
              <a:rPr dirty="0" u="none" sz="1400" spc="135">
                <a:latin typeface="Georgia"/>
                <a:cs typeface="Georgia"/>
              </a:rPr>
              <a:t> </a:t>
            </a:r>
            <a:r>
              <a:rPr dirty="0" u="none" sz="1400">
                <a:latin typeface="Georgia"/>
                <a:cs typeface="Georgia"/>
              </a:rPr>
              <a:t>is</a:t>
            </a:r>
            <a:r>
              <a:rPr dirty="0" u="none" sz="1400" spc="130">
                <a:latin typeface="Georgia"/>
                <a:cs typeface="Georgia"/>
              </a:rPr>
              <a:t> </a:t>
            </a:r>
            <a:r>
              <a:rPr dirty="0" u="none" sz="1400">
                <a:latin typeface="Georgia"/>
                <a:cs typeface="Georgia"/>
              </a:rPr>
              <a:t>the</a:t>
            </a:r>
            <a:r>
              <a:rPr dirty="0" u="none" sz="1400" spc="130">
                <a:latin typeface="Georgia"/>
                <a:cs typeface="Georgia"/>
              </a:rPr>
              <a:t> </a:t>
            </a:r>
            <a:r>
              <a:rPr dirty="0" u="none" sz="1400">
                <a:latin typeface="Georgia"/>
                <a:cs typeface="Georgia"/>
              </a:rPr>
              <a:t>probability</a:t>
            </a:r>
            <a:r>
              <a:rPr dirty="0" u="none" sz="1400" spc="135">
                <a:latin typeface="Georgia"/>
                <a:cs typeface="Georgia"/>
              </a:rPr>
              <a:t> </a:t>
            </a:r>
            <a:r>
              <a:rPr dirty="0" u="none" sz="1400" spc="-20">
                <a:latin typeface="Georgia"/>
                <a:cs typeface="Georgia"/>
              </a:rPr>
              <a:t>that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747640" y="1579394"/>
            <a:ext cx="16446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50" i="1">
                <a:latin typeface="Times New Roman"/>
                <a:cs typeface="Times New Roman"/>
              </a:rPr>
              <a:t>√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93419" y="1730105"/>
            <a:ext cx="5695950" cy="6743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  <a:tabLst>
                <a:tab pos="4218305" algn="l"/>
              </a:tabLst>
            </a:pP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would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30">
                <a:latin typeface="Georgia"/>
                <a:cs typeface="Georgia"/>
              </a:rPr>
              <a:t>measure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its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35">
                <a:latin typeface="Georgia"/>
                <a:cs typeface="Georgia"/>
              </a:rPr>
              <a:t>momentum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to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between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110" i="1">
                <a:latin typeface="Times New Roman"/>
                <a:cs typeface="Times New Roman"/>
              </a:rPr>
              <a:t>−</a:t>
            </a:r>
            <a:r>
              <a:rPr dirty="0" sz="1400" i="1">
                <a:latin typeface="Times New Roman"/>
                <a:cs typeface="Times New Roman"/>
              </a:rPr>
              <a:t>	</a:t>
            </a:r>
            <a:r>
              <a:rPr dirty="0" sz="1400" spc="-55">
                <a:latin typeface="Georgia"/>
                <a:cs typeface="Georgia"/>
              </a:rPr>
              <a:t>2</a:t>
            </a:r>
            <a:r>
              <a:rPr dirty="0" sz="1400" spc="-55">
                <a:latin typeface="Lucida Sans Unicode"/>
                <a:cs typeface="Lucida Sans Unicode"/>
              </a:rPr>
              <a:t>ℏ</a:t>
            </a:r>
            <a:r>
              <a:rPr dirty="0" sz="1400" spc="-55" b="0" i="1">
                <a:latin typeface="Bookman Old Style"/>
                <a:cs typeface="Bookman Old Style"/>
              </a:rPr>
              <a:t>/L</a:t>
            </a:r>
            <a:r>
              <a:rPr dirty="0" sz="1400" spc="-35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baseline="47619" sz="2100" spc="-15" i="1">
                <a:latin typeface="Times New Roman"/>
                <a:cs typeface="Times New Roman"/>
              </a:rPr>
              <a:t>√</a:t>
            </a:r>
            <a:r>
              <a:rPr dirty="0" sz="1400" spc="-10">
                <a:latin typeface="Georgia"/>
                <a:cs typeface="Georgia"/>
              </a:rPr>
              <a:t>2</a:t>
            </a:r>
            <a:r>
              <a:rPr dirty="0" sz="1400" spc="-10">
                <a:latin typeface="Lucida Sans Unicode"/>
                <a:cs typeface="Lucida Sans Unicode"/>
              </a:rPr>
              <a:t>ℏ</a:t>
            </a:r>
            <a:r>
              <a:rPr dirty="0" sz="1400" spc="-10" b="0" i="1">
                <a:latin typeface="Bookman Old Style"/>
                <a:cs typeface="Bookman Old Style"/>
              </a:rPr>
              <a:t>/L</a:t>
            </a:r>
            <a:r>
              <a:rPr dirty="0" sz="1400" spc="-10"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Georgia"/>
              <a:cs typeface="Georgia"/>
            </a:endParaRPr>
          </a:p>
          <a:p>
            <a:pPr marL="151765">
              <a:lnSpc>
                <a:spcPct val="100000"/>
              </a:lnSpc>
            </a:pPr>
            <a:r>
              <a:rPr dirty="0" sz="1400" spc="55">
                <a:latin typeface="Georgia"/>
                <a:cs typeface="Georgia"/>
              </a:rPr>
              <a:t>A.</a:t>
            </a:r>
            <a:r>
              <a:rPr dirty="0" sz="1400" spc="25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16%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68019" y="2514571"/>
            <a:ext cx="8357234" cy="27622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434340" indent="-249554">
              <a:lnSpc>
                <a:spcPct val="100000"/>
              </a:lnSpc>
              <a:spcBef>
                <a:spcPts val="135"/>
              </a:spcBef>
              <a:buAutoNum type="alphaUcPeriod" startAt="2"/>
              <a:tabLst>
                <a:tab pos="434340" algn="l"/>
              </a:tabLst>
            </a:pPr>
            <a:r>
              <a:rPr dirty="0" sz="1400" spc="-25">
                <a:latin typeface="Georgia"/>
                <a:cs typeface="Georgia"/>
              </a:rPr>
              <a:t>8%</a:t>
            </a:r>
            <a:endParaRPr sz="1400">
              <a:latin typeface="Georgia"/>
              <a:cs typeface="Georgia"/>
            </a:endParaRPr>
          </a:p>
          <a:p>
            <a:pPr marL="434340" indent="-252095">
              <a:lnSpc>
                <a:spcPct val="100000"/>
              </a:lnSpc>
              <a:spcBef>
                <a:spcPts val="1110"/>
              </a:spcBef>
              <a:buAutoNum type="alphaUcPeriod" startAt="2"/>
              <a:tabLst>
                <a:tab pos="434340" algn="l"/>
              </a:tabLst>
            </a:pPr>
            <a:r>
              <a:rPr dirty="0" sz="1400" spc="-25">
                <a:latin typeface="Georgia"/>
                <a:cs typeface="Georgia"/>
              </a:rPr>
              <a:t>32%</a:t>
            </a:r>
            <a:endParaRPr sz="1400">
              <a:latin typeface="Georgia"/>
              <a:cs typeface="Georgia"/>
            </a:endParaRPr>
          </a:p>
          <a:p>
            <a:pPr marL="434340" indent="-259715">
              <a:lnSpc>
                <a:spcPct val="100000"/>
              </a:lnSpc>
              <a:spcBef>
                <a:spcPts val="1105"/>
              </a:spcBef>
              <a:buAutoNum type="alphaUcPeriod" startAt="2"/>
              <a:tabLst>
                <a:tab pos="434340" algn="l"/>
              </a:tabLst>
            </a:pPr>
            <a:r>
              <a:rPr dirty="0" sz="1400" spc="-25">
                <a:latin typeface="Georgia"/>
                <a:cs typeface="Georgia"/>
              </a:rPr>
              <a:t>84%</a:t>
            </a:r>
            <a:endParaRPr sz="1400">
              <a:latin typeface="Georgia"/>
              <a:cs typeface="Georgia"/>
            </a:endParaRPr>
          </a:p>
          <a:p>
            <a:pPr marL="434340" indent="-244475">
              <a:lnSpc>
                <a:spcPct val="100000"/>
              </a:lnSpc>
              <a:spcBef>
                <a:spcPts val="1110"/>
              </a:spcBef>
              <a:buAutoNum type="alphaUcPeriod" startAt="2"/>
              <a:tabLst>
                <a:tab pos="434340" algn="l"/>
              </a:tabLst>
            </a:pPr>
            <a:r>
              <a:rPr dirty="0" sz="1400" spc="-25">
                <a:latin typeface="Georgia"/>
                <a:cs typeface="Georgia"/>
              </a:rPr>
              <a:t>42%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400">
              <a:latin typeface="Georgia"/>
              <a:cs typeface="Georgia"/>
            </a:endParaRPr>
          </a:p>
          <a:p>
            <a:pPr algn="just" marL="52069">
              <a:lnSpc>
                <a:spcPct val="100000"/>
              </a:lnSpc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85" b="1">
                <a:latin typeface="Georgia"/>
                <a:cs typeface="Georgia"/>
              </a:rPr>
              <a:t>  </a:t>
            </a:r>
            <a:r>
              <a:rPr dirty="0" sz="1400" spc="-50">
                <a:latin typeface="Georgia"/>
                <a:cs typeface="Georgia"/>
              </a:rPr>
              <a:t>D</a:t>
            </a:r>
            <a:endParaRPr sz="1400">
              <a:latin typeface="Georgia"/>
              <a:cs typeface="Georgia"/>
            </a:endParaRPr>
          </a:p>
          <a:p>
            <a:pPr algn="just" marL="63500" marR="55880">
              <a:lnSpc>
                <a:spcPct val="106700"/>
              </a:lnSpc>
              <a:spcBef>
                <a:spcPts val="600"/>
              </a:spcBef>
            </a:pPr>
            <a:r>
              <a:rPr dirty="0" sz="1400">
                <a:latin typeface="Georgia"/>
                <a:cs typeface="Georgia"/>
              </a:rPr>
              <a:t>From</a:t>
            </a:r>
            <a:r>
              <a:rPr dirty="0" sz="1400" spc="200">
                <a:latin typeface="Georgia"/>
                <a:cs typeface="Georgia"/>
              </a:rPr>
              <a:t> </a:t>
            </a:r>
            <a:r>
              <a:rPr dirty="0" sz="1400" spc="85" b="0" i="1">
                <a:latin typeface="Bookman Old Style"/>
                <a:cs typeface="Bookman Old Style"/>
              </a:rPr>
              <a:t>E</a:t>
            </a:r>
            <a:r>
              <a:rPr dirty="0" sz="1400" spc="235" b="0" i="1">
                <a:latin typeface="Bookman Old Style"/>
                <a:cs typeface="Bookman Old Style"/>
              </a:rPr>
              <a:t> </a:t>
            </a:r>
            <a:r>
              <a:rPr dirty="0" sz="1400" spc="185">
                <a:latin typeface="Georgia"/>
                <a:cs typeface="Georgia"/>
              </a:rPr>
              <a:t>=</a:t>
            </a:r>
            <a:r>
              <a:rPr dirty="0" sz="1400" spc="24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p</a:t>
            </a:r>
            <a:r>
              <a:rPr dirty="0" baseline="27777" sz="1500">
                <a:latin typeface="Garamond"/>
                <a:cs typeface="Garamond"/>
              </a:rPr>
              <a:t>2</a:t>
            </a:r>
            <a:r>
              <a:rPr dirty="0" sz="1400" b="0" i="1">
                <a:latin typeface="Bookman Old Style"/>
                <a:cs typeface="Bookman Old Style"/>
              </a:rPr>
              <a:t>/</a:t>
            </a:r>
            <a:r>
              <a:rPr dirty="0" sz="1400">
                <a:latin typeface="Georgia"/>
                <a:cs typeface="Georgia"/>
              </a:rPr>
              <a:t>(2</a:t>
            </a:r>
            <a:r>
              <a:rPr dirty="0" sz="1400" b="0" i="1">
                <a:latin typeface="Bookman Old Style"/>
                <a:cs typeface="Bookman Old Style"/>
              </a:rPr>
              <a:t>m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2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we</a:t>
            </a:r>
            <a:r>
              <a:rPr dirty="0" sz="1400" spc="1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see</a:t>
            </a:r>
            <a:r>
              <a:rPr dirty="0" sz="1400" spc="2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1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those</a:t>
            </a:r>
            <a:r>
              <a:rPr dirty="0" sz="1400" spc="2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momentum</a:t>
            </a:r>
            <a:r>
              <a:rPr dirty="0" sz="1400" spc="2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values</a:t>
            </a:r>
            <a:r>
              <a:rPr dirty="0" sz="1400" spc="2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both</a:t>
            </a:r>
            <a:r>
              <a:rPr dirty="0" sz="1400" spc="2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correspond</a:t>
            </a:r>
            <a:r>
              <a:rPr dirty="0" sz="1400" spc="2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to</a:t>
            </a:r>
            <a:r>
              <a:rPr dirty="0" sz="1400" spc="200">
                <a:latin typeface="Georgia"/>
                <a:cs typeface="Georgia"/>
              </a:rPr>
              <a:t> </a:t>
            </a:r>
            <a:r>
              <a:rPr dirty="0" sz="1400" spc="85" b="0" i="1">
                <a:latin typeface="Bookman Old Style"/>
                <a:cs typeface="Bookman Old Style"/>
              </a:rPr>
              <a:t>E</a:t>
            </a:r>
            <a:r>
              <a:rPr dirty="0" sz="1400" spc="235" b="0" i="1">
                <a:latin typeface="Bookman Old Style"/>
                <a:cs typeface="Bookman Old Style"/>
              </a:rPr>
              <a:t> </a:t>
            </a:r>
            <a:r>
              <a:rPr dirty="0" sz="1400" spc="185">
                <a:latin typeface="Georgia"/>
                <a:cs typeface="Georgia"/>
              </a:rPr>
              <a:t>=</a:t>
            </a:r>
            <a:r>
              <a:rPr dirty="0" sz="1400" spc="245">
                <a:latin typeface="Georgia"/>
                <a:cs typeface="Georgia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ℏ</a:t>
            </a:r>
            <a:r>
              <a:rPr dirty="0" baseline="27777" sz="1500">
                <a:latin typeface="Garamond"/>
                <a:cs typeface="Garamond"/>
              </a:rPr>
              <a:t>2</a:t>
            </a:r>
            <a:r>
              <a:rPr dirty="0" sz="1400" b="0" i="1">
                <a:latin typeface="Bookman Old Style"/>
                <a:cs typeface="Bookman Old Style"/>
              </a:rPr>
              <a:t>/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mL</a:t>
            </a:r>
            <a:r>
              <a:rPr dirty="0" baseline="27777" sz="1500">
                <a:latin typeface="Garamond"/>
                <a:cs typeface="Garamond"/>
              </a:rPr>
              <a:t>2</a:t>
            </a:r>
            <a:r>
              <a:rPr dirty="0" sz="1400">
                <a:latin typeface="Georgia"/>
                <a:cs typeface="Georgia"/>
              </a:rPr>
              <a:t>).</a:t>
            </a:r>
            <a:r>
              <a:rPr dirty="0" sz="1400" spc="145">
                <a:latin typeface="Georgia"/>
                <a:cs typeface="Georgia"/>
              </a:rPr>
              <a:t>  </a:t>
            </a:r>
            <a:r>
              <a:rPr dirty="0" sz="1400">
                <a:latin typeface="Georgia"/>
                <a:cs typeface="Georgia"/>
              </a:rPr>
              <a:t>So</a:t>
            </a:r>
            <a:r>
              <a:rPr dirty="0" sz="1400" spc="20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any momentum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between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those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two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values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gives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energy</a:t>
            </a:r>
            <a:r>
              <a:rPr dirty="0" sz="1400" spc="30">
                <a:latin typeface="Georgia"/>
                <a:cs typeface="Georgia"/>
              </a:rPr>
              <a:t> </a:t>
            </a:r>
            <a:r>
              <a:rPr dirty="0" sz="1400" spc="-70" b="0" i="1">
                <a:latin typeface="Bookman Old Style"/>
                <a:cs typeface="Bookman Old Style"/>
              </a:rPr>
              <a:t>less</a:t>
            </a:r>
            <a:r>
              <a:rPr dirty="0" sz="1400" spc="35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than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>
                <a:latin typeface="Lucida Sans Unicode"/>
                <a:cs typeface="Lucida Sans Unicode"/>
              </a:rPr>
              <a:t>ℏ</a:t>
            </a:r>
            <a:r>
              <a:rPr dirty="0" baseline="27777" sz="1500">
                <a:latin typeface="Garamond"/>
                <a:cs typeface="Garamond"/>
              </a:rPr>
              <a:t>2</a:t>
            </a:r>
            <a:r>
              <a:rPr dirty="0" sz="1400" b="0" i="1">
                <a:latin typeface="Bookman Old Style"/>
                <a:cs typeface="Bookman Old Style"/>
              </a:rPr>
              <a:t>/</a:t>
            </a:r>
            <a:r>
              <a:rPr dirty="0" sz="1400">
                <a:latin typeface="Georgia"/>
                <a:cs typeface="Georgia"/>
              </a:rPr>
              <a:t>(2</a:t>
            </a:r>
            <a:r>
              <a:rPr dirty="0" sz="1400" b="0" i="1">
                <a:latin typeface="Bookman Old Style"/>
                <a:cs typeface="Bookman Old Style"/>
              </a:rPr>
              <a:t>m</a:t>
            </a:r>
            <a:r>
              <a:rPr dirty="0" sz="1400">
                <a:latin typeface="Georgia"/>
                <a:cs typeface="Georgia"/>
              </a:rPr>
              <a:t>).</a:t>
            </a:r>
            <a:r>
              <a:rPr dirty="0" sz="1400" spc="2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So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probability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100% </a:t>
            </a:r>
            <a:r>
              <a:rPr dirty="0" sz="1400">
                <a:latin typeface="Georgia"/>
                <a:cs typeface="Georgia"/>
              </a:rPr>
              <a:t>minus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16%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calculated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example.</a:t>
            </a:r>
            <a:r>
              <a:rPr dirty="0" sz="1400" spc="38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can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also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see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if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you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look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example,</a:t>
            </a:r>
            <a:r>
              <a:rPr dirty="0" sz="1400" spc="14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where</a:t>
            </a:r>
            <a:r>
              <a:rPr dirty="0" sz="1400" spc="12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the </a:t>
            </a:r>
            <a:r>
              <a:rPr dirty="0" sz="1400">
                <a:latin typeface="Georgia"/>
                <a:cs typeface="Georgia"/>
              </a:rPr>
              <a:t>probability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we’re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asking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about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here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40" b="0" i="1">
                <a:latin typeface="Bookman Old Style"/>
                <a:cs typeface="Bookman Old Style"/>
              </a:rPr>
              <a:t>unshaded</a:t>
            </a:r>
            <a:r>
              <a:rPr dirty="0" sz="1400" spc="9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part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image.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700905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6.4.</a:t>
            </a:r>
            <a:r>
              <a:rPr dirty="0" sz="1200" spc="19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PHASE</a:t>
            </a:r>
            <a:r>
              <a:rPr dirty="0" sz="1200" spc="14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VELOCITY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GROUP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VELOCITY</a:t>
            </a:r>
            <a:endParaRPr sz="1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6.4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10" b="1">
                <a:latin typeface="Georgia"/>
                <a:cs typeface="Georgia"/>
              </a:rPr>
              <a:t>Phase</a:t>
            </a:r>
            <a:r>
              <a:rPr dirty="0" sz="1700" spc="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Velocity</a:t>
            </a:r>
            <a:r>
              <a:rPr dirty="0" sz="1700" spc="1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1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Group</a:t>
            </a:r>
            <a:r>
              <a:rPr dirty="0" sz="1700" spc="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Velocity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12985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0027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6.4.</a:t>
            </a:r>
            <a:r>
              <a:rPr dirty="0" sz="1200" spc="19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PHASE</a:t>
            </a:r>
            <a:r>
              <a:rPr dirty="0" sz="1200" spc="14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VELOCITY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GROUP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VELOCITY</a:t>
            </a:r>
            <a:endParaRPr sz="1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endParaRPr sz="1200">
              <a:latin typeface="Georgia"/>
              <a:cs typeface="Georgia"/>
            </a:endParaRPr>
          </a:p>
          <a:p>
            <a:pPr marL="12700" marR="5080">
              <a:lnSpc>
                <a:spcPct val="106700"/>
              </a:lnSpc>
              <a:spcBef>
                <a:spcPts val="5"/>
              </a:spcBef>
            </a:pPr>
            <a:r>
              <a:rPr dirty="0" sz="1400" spc="110">
                <a:latin typeface="Georgia"/>
                <a:cs typeface="Georgia"/>
              </a:rPr>
              <a:t>A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proton,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currently</a:t>
            </a:r>
            <a:r>
              <a:rPr dirty="0" sz="1400" spc="10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experiencing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forces,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shoots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through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space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105">
                <a:latin typeface="Georgia"/>
                <a:cs typeface="Georgia"/>
              </a:rPr>
              <a:t> </a:t>
            </a:r>
            <a:r>
              <a:rPr dirty="0" sz="1400" spc="95">
                <a:latin typeface="Georgia"/>
                <a:cs typeface="Georgia"/>
              </a:rPr>
              <a:t>1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million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miles/hour.</a:t>
            </a:r>
            <a:r>
              <a:rPr dirty="0" sz="1400" spc="3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Which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the following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are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true?</a:t>
            </a:r>
            <a:r>
              <a:rPr dirty="0" sz="1400" spc="229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(Check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all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apply.)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Georgia"/>
              <a:cs typeface="Georgia"/>
            </a:endParaRPr>
          </a:p>
          <a:p>
            <a:pPr marL="126364">
              <a:lnSpc>
                <a:spcPct val="100000"/>
              </a:lnSpc>
            </a:pPr>
            <a:r>
              <a:rPr dirty="0" sz="1400" spc="55">
                <a:latin typeface="Georgia"/>
                <a:cs typeface="Georgia"/>
              </a:rPr>
              <a:t>A.</a:t>
            </a:r>
            <a:r>
              <a:rPr dirty="0" sz="1400" spc="1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proton’s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wavefunction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can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expressed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discrete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sum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energy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eigenstates: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23880" y="2432898"/>
            <a:ext cx="73850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40">
                <a:latin typeface="Georgia"/>
                <a:cs typeface="Georgia"/>
              </a:rPr>
              <a:t>Ψ(</a:t>
            </a:r>
            <a:r>
              <a:rPr dirty="0" sz="1400" spc="-40" b="0" i="1">
                <a:latin typeface="Bookman Old Style"/>
                <a:cs typeface="Bookman Old Style"/>
              </a:rPr>
              <a:t>x,</a:t>
            </a:r>
            <a:r>
              <a:rPr dirty="0" sz="1400" spc="-155" b="0" i="1">
                <a:latin typeface="Bookman Old Style"/>
                <a:cs typeface="Bookman Old Style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t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110">
                <a:latin typeface="Georgia"/>
                <a:cs typeface="Georgia"/>
              </a:rPr>
              <a:t> </a:t>
            </a:r>
            <a:r>
              <a:rPr dirty="0" sz="1400" spc="135">
                <a:latin typeface="Georgia"/>
                <a:cs typeface="Georgia"/>
              </a:rPr>
              <a:t>=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826698" y="2205161"/>
            <a:ext cx="27114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baseline="-17857" sz="2100" spc="-472">
                <a:latin typeface="Arial"/>
                <a:cs typeface="Arial"/>
              </a:rPr>
              <a:t>L</a:t>
            </a:r>
            <a:r>
              <a:rPr dirty="0" sz="1000" spc="260" i="1">
                <a:latin typeface="Times New Roman"/>
                <a:cs typeface="Times New Roman"/>
              </a:rPr>
              <a:t>∞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40270" y="2707022"/>
            <a:ext cx="6746240" cy="5715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565910">
              <a:lnSpc>
                <a:spcPct val="100000"/>
              </a:lnSpc>
              <a:spcBef>
                <a:spcPts val="95"/>
              </a:spcBef>
            </a:pPr>
            <a:r>
              <a:rPr dirty="0" sz="1000" spc="85" b="0" i="1">
                <a:latin typeface="Bookman Old Style"/>
                <a:cs typeface="Bookman Old Style"/>
              </a:rPr>
              <a:t>k</a:t>
            </a:r>
            <a:r>
              <a:rPr dirty="0" sz="1000" spc="85">
                <a:latin typeface="Garamond"/>
                <a:cs typeface="Garamond"/>
              </a:rPr>
              <a:t>=</a:t>
            </a:r>
            <a:r>
              <a:rPr dirty="0" sz="1000" spc="85" i="1">
                <a:latin typeface="Times New Roman"/>
                <a:cs typeface="Times New Roman"/>
              </a:rPr>
              <a:t>−∞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Georgia"/>
                <a:cs typeface="Georgia"/>
              </a:rPr>
              <a:t>B.</a:t>
            </a:r>
            <a:r>
              <a:rPr dirty="0" sz="1400" spc="1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proton’s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wavefunction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can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expressed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as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integral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over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energy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eigenstates: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338279" y="2515900"/>
            <a:ext cx="914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 b="0" i="1">
                <a:latin typeface="Bookman Old Style"/>
                <a:cs typeface="Bookman Old Style"/>
              </a:rPr>
              <a:t>k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185244" y="2357676"/>
            <a:ext cx="874394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baseline="-23809" sz="2100" b="0" i="1">
                <a:latin typeface="Bookman Old Style"/>
                <a:cs typeface="Bookman Old Style"/>
              </a:rPr>
              <a:t>C</a:t>
            </a:r>
            <a:r>
              <a:rPr dirty="0" baseline="-23809" sz="2100" spc="247" b="0" i="1">
                <a:latin typeface="Bookman Old Style"/>
                <a:cs typeface="Bookman Old Style"/>
              </a:rPr>
              <a:t> </a:t>
            </a:r>
            <a:r>
              <a:rPr dirty="0" baseline="-23809" sz="2100" spc="-15" b="0" i="1">
                <a:latin typeface="Bookman Old Style"/>
                <a:cs typeface="Bookman Old Style"/>
              </a:rPr>
              <a:t>e</a:t>
            </a:r>
            <a:r>
              <a:rPr dirty="0" sz="1000" spc="-10" b="0" i="1">
                <a:latin typeface="Bookman Old Style"/>
                <a:cs typeface="Bookman Old Style"/>
              </a:rPr>
              <a:t>i</a:t>
            </a:r>
            <a:r>
              <a:rPr dirty="0" sz="1000" spc="-10">
                <a:latin typeface="Garamond"/>
                <a:cs typeface="Garamond"/>
              </a:rPr>
              <a:t>(</a:t>
            </a:r>
            <a:r>
              <a:rPr dirty="0" sz="1000" spc="-10" b="0" i="1">
                <a:latin typeface="Bookman Old Style"/>
                <a:cs typeface="Bookman Old Style"/>
              </a:rPr>
              <a:t>kx</a:t>
            </a:r>
            <a:r>
              <a:rPr dirty="0" sz="1000" spc="-10" i="1">
                <a:latin typeface="Times New Roman"/>
                <a:cs typeface="Times New Roman"/>
              </a:rPr>
              <a:t>−</a:t>
            </a:r>
            <a:r>
              <a:rPr dirty="0" sz="1000" spc="-10" b="0" i="1">
                <a:latin typeface="Bookman Old Style"/>
                <a:cs typeface="Bookman Old Style"/>
              </a:rPr>
              <a:t>ωt</a:t>
            </a:r>
            <a:r>
              <a:rPr dirty="0" sz="1000" spc="-10">
                <a:latin typeface="Garamond"/>
                <a:cs typeface="Garamond"/>
              </a:rPr>
              <a:t>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21643" y="3239919"/>
            <a:ext cx="1270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80"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903838" y="3344435"/>
            <a:ext cx="1524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25" i="1">
                <a:latin typeface="Times New Roman"/>
                <a:cs typeface="Times New Roman"/>
              </a:rPr>
              <a:t>∞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212118" y="3570902"/>
            <a:ext cx="914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 b="0" i="1">
                <a:latin typeface="Bookman Old Style"/>
                <a:cs typeface="Bookman Old Style"/>
              </a:rPr>
              <a:t>k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958437" y="3487900"/>
            <a:ext cx="143827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138555" algn="l"/>
              </a:tabLst>
            </a:pPr>
            <a:r>
              <a:rPr dirty="0" sz="1400" spc="-40">
                <a:latin typeface="Georgia"/>
                <a:cs typeface="Georgia"/>
              </a:rPr>
              <a:t>Ψ(</a:t>
            </a:r>
            <a:r>
              <a:rPr dirty="0" sz="1400" spc="-40" b="0" i="1">
                <a:latin typeface="Bookman Old Style"/>
                <a:cs typeface="Bookman Old Style"/>
              </a:rPr>
              <a:t>x,</a:t>
            </a:r>
            <a:r>
              <a:rPr dirty="0" sz="1400" spc="-155" b="0" i="1">
                <a:latin typeface="Bookman Old Style"/>
                <a:cs typeface="Bookman Old Style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t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110">
                <a:latin typeface="Georgia"/>
                <a:cs typeface="Georgia"/>
              </a:rPr>
              <a:t> </a:t>
            </a:r>
            <a:r>
              <a:rPr dirty="0" sz="1400" spc="135">
                <a:latin typeface="Georgia"/>
                <a:cs typeface="Georgia"/>
              </a:rPr>
              <a:t>=</a:t>
            </a:r>
            <a:r>
              <a:rPr dirty="0" sz="1400">
                <a:latin typeface="Georgia"/>
                <a:cs typeface="Georgia"/>
              </a:rPr>
              <a:t>	</a:t>
            </a:r>
            <a:r>
              <a:rPr dirty="0" sz="1400" b="0" i="1">
                <a:latin typeface="Bookman Old Style"/>
                <a:cs typeface="Bookman Old Style"/>
              </a:rPr>
              <a:t>C</a:t>
            </a:r>
            <a:r>
              <a:rPr dirty="0" sz="1400" spc="165" b="0" i="1">
                <a:latin typeface="Bookman Old Style"/>
                <a:cs typeface="Bookman Old Style"/>
              </a:rPr>
              <a:t> </a:t>
            </a:r>
            <a:r>
              <a:rPr dirty="0" sz="1400" spc="-50" b="0" i="1">
                <a:latin typeface="Bookman Old Style"/>
                <a:cs typeface="Bookman Old Style"/>
              </a:rPr>
              <a:t>e</a:t>
            </a:r>
            <a:endParaRPr sz="1400">
              <a:latin typeface="Bookman Old Style"/>
              <a:cs typeface="Bookman Old Style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370982" y="3468349"/>
            <a:ext cx="5372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0" i="1">
                <a:latin typeface="Bookman Old Style"/>
                <a:cs typeface="Bookman Old Style"/>
              </a:rPr>
              <a:t>i</a:t>
            </a:r>
            <a:r>
              <a:rPr dirty="0" sz="1000" spc="-10">
                <a:latin typeface="Garamond"/>
                <a:cs typeface="Garamond"/>
              </a:rPr>
              <a:t>(</a:t>
            </a:r>
            <a:r>
              <a:rPr dirty="0" sz="1000" spc="-10" b="0" i="1">
                <a:latin typeface="Bookman Old Style"/>
                <a:cs typeface="Bookman Old Style"/>
              </a:rPr>
              <a:t>kx</a:t>
            </a:r>
            <a:r>
              <a:rPr dirty="0" sz="1000" spc="-10" i="1">
                <a:latin typeface="Times New Roman"/>
                <a:cs typeface="Times New Roman"/>
              </a:rPr>
              <a:t>−</a:t>
            </a:r>
            <a:r>
              <a:rPr dirty="0" sz="1000" spc="-10" b="0" i="1">
                <a:latin typeface="Bookman Old Style"/>
                <a:cs typeface="Bookman Old Style"/>
              </a:rPr>
              <a:t>ωt</a:t>
            </a:r>
            <a:r>
              <a:rPr dirty="0" sz="1000" spc="-10">
                <a:latin typeface="Garamond"/>
                <a:cs typeface="Garamond"/>
              </a:rPr>
              <a:t>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888875" y="3487900"/>
            <a:ext cx="21082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120" b="0" i="1">
                <a:latin typeface="Bookman Old Style"/>
                <a:cs typeface="Bookman Old Style"/>
              </a:rPr>
              <a:t>dk</a:t>
            </a:r>
            <a:endParaRPr sz="1400">
              <a:latin typeface="Bookman Old Style"/>
              <a:cs typeface="Bookman Old Style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830351" y="3706792"/>
            <a:ext cx="7383145" cy="12719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852169">
              <a:lnSpc>
                <a:spcPct val="100000"/>
              </a:lnSpc>
              <a:spcBef>
                <a:spcPts val="95"/>
              </a:spcBef>
            </a:pPr>
            <a:r>
              <a:rPr dirty="0" sz="1000" spc="160" i="1">
                <a:latin typeface="Times New Roman"/>
                <a:cs typeface="Times New Roman"/>
              </a:rPr>
              <a:t>−∞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00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</a:pPr>
            <a:r>
              <a:rPr dirty="0" sz="1400" spc="60">
                <a:latin typeface="Georgia"/>
                <a:cs typeface="Georgia"/>
              </a:rPr>
              <a:t>C.</a:t>
            </a:r>
            <a:r>
              <a:rPr dirty="0" sz="1400" spc="1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Each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individual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eigenstate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moving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through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space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approximately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95">
                <a:latin typeface="Georgia"/>
                <a:cs typeface="Georgia"/>
              </a:rPr>
              <a:t>1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million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miles/hour.</a:t>
            </a:r>
            <a:endParaRPr sz="1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dirty="0" sz="1400">
                <a:latin typeface="Georgia"/>
                <a:cs typeface="Georgia"/>
              </a:rPr>
              <a:t>D.</a:t>
            </a:r>
            <a:r>
              <a:rPr dirty="0" sz="1400" spc="1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eigenstates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combined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have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“group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velocity”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95">
                <a:latin typeface="Georgia"/>
                <a:cs typeface="Georgia"/>
              </a:rPr>
              <a:t>1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million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miles/hour.</a:t>
            </a:r>
            <a:endParaRPr sz="1400">
              <a:latin typeface="Georgia"/>
              <a:cs typeface="Georgia"/>
            </a:endParaRPr>
          </a:p>
          <a:p>
            <a:pPr marL="27305">
              <a:lnSpc>
                <a:spcPct val="100000"/>
              </a:lnSpc>
              <a:spcBef>
                <a:spcPts val="1110"/>
              </a:spcBef>
            </a:pPr>
            <a:r>
              <a:rPr dirty="0" sz="1400">
                <a:latin typeface="Georgia"/>
                <a:cs typeface="Georgia"/>
              </a:rPr>
              <a:t>E.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For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proton’s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energy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eigenstates,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45" b="0" i="1">
                <a:latin typeface="Bookman Old Style"/>
                <a:cs typeface="Bookman Old Style"/>
              </a:rPr>
              <a:t>dω/dk</a:t>
            </a:r>
            <a:r>
              <a:rPr dirty="0" sz="1400" spc="25" b="0" i="1">
                <a:latin typeface="Bookman Old Style"/>
                <a:cs typeface="Bookman Old Style"/>
              </a:rPr>
              <a:t> </a:t>
            </a:r>
            <a:r>
              <a:rPr dirty="0" sz="1400" spc="350" i="1">
                <a:latin typeface="Times New Roman"/>
                <a:cs typeface="Times New Roman"/>
              </a:rPr>
              <a:t>≈</a:t>
            </a:r>
            <a:r>
              <a:rPr dirty="0" sz="1400" spc="-5" i="1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Georgia"/>
                <a:cs typeface="Georgia"/>
              </a:rPr>
              <a:t>1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million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miles/hour.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12985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0027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6.4.</a:t>
            </a:r>
            <a:r>
              <a:rPr dirty="0" sz="1200" spc="19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PHASE</a:t>
            </a:r>
            <a:r>
              <a:rPr dirty="0" sz="1200" spc="14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VELOCITY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GROUP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VELOCITY</a:t>
            </a:r>
            <a:endParaRPr sz="1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endParaRPr sz="1200">
              <a:latin typeface="Georgia"/>
              <a:cs typeface="Georgia"/>
            </a:endParaRPr>
          </a:p>
          <a:p>
            <a:pPr marL="12700" marR="5080">
              <a:lnSpc>
                <a:spcPct val="106700"/>
              </a:lnSpc>
              <a:spcBef>
                <a:spcPts val="5"/>
              </a:spcBef>
            </a:pPr>
            <a:r>
              <a:rPr dirty="0" sz="1400" spc="110">
                <a:latin typeface="Georgia"/>
                <a:cs typeface="Georgia"/>
              </a:rPr>
              <a:t>A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proton,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currently</a:t>
            </a:r>
            <a:r>
              <a:rPr dirty="0" sz="1400" spc="10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experiencing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forces,</a:t>
            </a:r>
            <a:r>
              <a:rPr dirty="0" sz="1400" spc="12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shoots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through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space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105">
                <a:latin typeface="Georgia"/>
                <a:cs typeface="Georgia"/>
              </a:rPr>
              <a:t> </a:t>
            </a:r>
            <a:r>
              <a:rPr dirty="0" sz="1400" spc="95">
                <a:latin typeface="Georgia"/>
                <a:cs typeface="Georgia"/>
              </a:rPr>
              <a:t>1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million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miles/hour.</a:t>
            </a:r>
            <a:r>
              <a:rPr dirty="0" sz="1400" spc="3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Which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the following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are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true?</a:t>
            </a:r>
            <a:r>
              <a:rPr dirty="0" sz="1400" spc="229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(Check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all</a:t>
            </a:r>
            <a:r>
              <a:rPr dirty="0" sz="1400" spc="9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apply.)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Georgia"/>
              <a:cs typeface="Georgia"/>
            </a:endParaRPr>
          </a:p>
          <a:p>
            <a:pPr marL="126364">
              <a:lnSpc>
                <a:spcPct val="100000"/>
              </a:lnSpc>
            </a:pPr>
            <a:r>
              <a:rPr dirty="0" sz="1400" spc="55">
                <a:latin typeface="Georgia"/>
                <a:cs typeface="Georgia"/>
              </a:rPr>
              <a:t>A.</a:t>
            </a:r>
            <a:r>
              <a:rPr dirty="0" sz="1400" spc="1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proton’s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wavefunction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can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expressed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discrete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sum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energy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eigenstates: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23880" y="2432898"/>
            <a:ext cx="73850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40">
                <a:latin typeface="Georgia"/>
                <a:cs typeface="Georgia"/>
              </a:rPr>
              <a:t>Ψ(</a:t>
            </a:r>
            <a:r>
              <a:rPr dirty="0" sz="1400" spc="-40" b="0" i="1">
                <a:latin typeface="Bookman Old Style"/>
                <a:cs typeface="Bookman Old Style"/>
              </a:rPr>
              <a:t>x,</a:t>
            </a:r>
            <a:r>
              <a:rPr dirty="0" sz="1400" spc="-155" b="0" i="1">
                <a:latin typeface="Bookman Old Style"/>
                <a:cs typeface="Bookman Old Style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t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110">
                <a:latin typeface="Georgia"/>
                <a:cs typeface="Georgia"/>
              </a:rPr>
              <a:t> </a:t>
            </a:r>
            <a:r>
              <a:rPr dirty="0" sz="1400" spc="135">
                <a:latin typeface="Georgia"/>
                <a:cs typeface="Georgia"/>
              </a:rPr>
              <a:t>=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826698" y="2205161"/>
            <a:ext cx="27114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baseline="-17857" sz="2100" spc="-472">
                <a:latin typeface="Arial"/>
                <a:cs typeface="Arial"/>
              </a:rPr>
              <a:t>L</a:t>
            </a:r>
            <a:r>
              <a:rPr dirty="0" sz="1000" spc="260" i="1">
                <a:latin typeface="Times New Roman"/>
                <a:cs typeface="Times New Roman"/>
              </a:rPr>
              <a:t>∞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40270" y="2707022"/>
            <a:ext cx="6746240" cy="5715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565910">
              <a:lnSpc>
                <a:spcPct val="100000"/>
              </a:lnSpc>
              <a:spcBef>
                <a:spcPts val="95"/>
              </a:spcBef>
            </a:pPr>
            <a:r>
              <a:rPr dirty="0" sz="1000" spc="85" b="0" i="1">
                <a:latin typeface="Bookman Old Style"/>
                <a:cs typeface="Bookman Old Style"/>
              </a:rPr>
              <a:t>k</a:t>
            </a:r>
            <a:r>
              <a:rPr dirty="0" sz="1000" spc="85">
                <a:latin typeface="Garamond"/>
                <a:cs typeface="Garamond"/>
              </a:rPr>
              <a:t>=</a:t>
            </a:r>
            <a:r>
              <a:rPr dirty="0" sz="1000" spc="85" i="1">
                <a:latin typeface="Times New Roman"/>
                <a:cs typeface="Times New Roman"/>
              </a:rPr>
              <a:t>−∞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Georgia"/>
                <a:cs typeface="Georgia"/>
              </a:rPr>
              <a:t>B.</a:t>
            </a:r>
            <a:r>
              <a:rPr dirty="0" sz="1400" spc="1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proton’s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wavefunction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can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expressed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as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integral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over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energy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eigenstates: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338279" y="2515900"/>
            <a:ext cx="914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 b="0" i="1">
                <a:latin typeface="Bookman Old Style"/>
                <a:cs typeface="Bookman Old Style"/>
              </a:rPr>
              <a:t>k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185244" y="2357676"/>
            <a:ext cx="874394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baseline="-23809" sz="2100" b="0" i="1">
                <a:latin typeface="Bookman Old Style"/>
                <a:cs typeface="Bookman Old Style"/>
              </a:rPr>
              <a:t>C</a:t>
            </a:r>
            <a:r>
              <a:rPr dirty="0" baseline="-23809" sz="2100" spc="247" b="0" i="1">
                <a:latin typeface="Bookman Old Style"/>
                <a:cs typeface="Bookman Old Style"/>
              </a:rPr>
              <a:t> </a:t>
            </a:r>
            <a:r>
              <a:rPr dirty="0" baseline="-23809" sz="2100" spc="-15" b="0" i="1">
                <a:latin typeface="Bookman Old Style"/>
                <a:cs typeface="Bookman Old Style"/>
              </a:rPr>
              <a:t>e</a:t>
            </a:r>
            <a:r>
              <a:rPr dirty="0" sz="1000" spc="-10" b="0" i="1">
                <a:latin typeface="Bookman Old Style"/>
                <a:cs typeface="Bookman Old Style"/>
              </a:rPr>
              <a:t>i</a:t>
            </a:r>
            <a:r>
              <a:rPr dirty="0" sz="1000" spc="-10">
                <a:latin typeface="Garamond"/>
                <a:cs typeface="Garamond"/>
              </a:rPr>
              <a:t>(</a:t>
            </a:r>
            <a:r>
              <a:rPr dirty="0" sz="1000" spc="-10" b="0" i="1">
                <a:latin typeface="Bookman Old Style"/>
                <a:cs typeface="Bookman Old Style"/>
              </a:rPr>
              <a:t>kx</a:t>
            </a:r>
            <a:r>
              <a:rPr dirty="0" sz="1000" spc="-10" i="1">
                <a:latin typeface="Times New Roman"/>
                <a:cs typeface="Times New Roman"/>
              </a:rPr>
              <a:t>−</a:t>
            </a:r>
            <a:r>
              <a:rPr dirty="0" sz="1000" spc="-10" b="0" i="1">
                <a:latin typeface="Bookman Old Style"/>
                <a:cs typeface="Bookman Old Style"/>
              </a:rPr>
              <a:t>ωt</a:t>
            </a:r>
            <a:r>
              <a:rPr dirty="0" sz="1000" spc="-10">
                <a:latin typeface="Garamond"/>
                <a:cs typeface="Garamond"/>
              </a:rPr>
              <a:t>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21643" y="3239919"/>
            <a:ext cx="1270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80"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903838" y="3344435"/>
            <a:ext cx="1524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25" i="1">
                <a:latin typeface="Times New Roman"/>
                <a:cs typeface="Times New Roman"/>
              </a:rPr>
              <a:t>∞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212118" y="3570902"/>
            <a:ext cx="914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 b="0" i="1">
                <a:latin typeface="Bookman Old Style"/>
                <a:cs typeface="Bookman Old Style"/>
              </a:rPr>
              <a:t>k</a:t>
            </a:r>
            <a:endParaRPr sz="1000">
              <a:latin typeface="Bookman Old Style"/>
              <a:cs typeface="Bookman Old Style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958437" y="3487900"/>
            <a:ext cx="143827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138555" algn="l"/>
              </a:tabLst>
            </a:pPr>
            <a:r>
              <a:rPr dirty="0" sz="1400" spc="-40">
                <a:latin typeface="Georgia"/>
                <a:cs typeface="Georgia"/>
              </a:rPr>
              <a:t>Ψ(</a:t>
            </a:r>
            <a:r>
              <a:rPr dirty="0" sz="1400" spc="-40" b="0" i="1">
                <a:latin typeface="Bookman Old Style"/>
                <a:cs typeface="Bookman Old Style"/>
              </a:rPr>
              <a:t>x,</a:t>
            </a:r>
            <a:r>
              <a:rPr dirty="0" sz="1400" spc="-155" b="0" i="1">
                <a:latin typeface="Bookman Old Style"/>
                <a:cs typeface="Bookman Old Style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t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110">
                <a:latin typeface="Georgia"/>
                <a:cs typeface="Georgia"/>
              </a:rPr>
              <a:t> </a:t>
            </a:r>
            <a:r>
              <a:rPr dirty="0" sz="1400" spc="135">
                <a:latin typeface="Georgia"/>
                <a:cs typeface="Georgia"/>
              </a:rPr>
              <a:t>=</a:t>
            </a:r>
            <a:r>
              <a:rPr dirty="0" sz="1400">
                <a:latin typeface="Georgia"/>
                <a:cs typeface="Georgia"/>
              </a:rPr>
              <a:t>	</a:t>
            </a:r>
            <a:r>
              <a:rPr dirty="0" sz="1400" b="0" i="1">
                <a:latin typeface="Bookman Old Style"/>
                <a:cs typeface="Bookman Old Style"/>
              </a:rPr>
              <a:t>C</a:t>
            </a:r>
            <a:r>
              <a:rPr dirty="0" sz="1400" spc="165" b="0" i="1">
                <a:latin typeface="Bookman Old Style"/>
                <a:cs typeface="Bookman Old Style"/>
              </a:rPr>
              <a:t> </a:t>
            </a:r>
            <a:r>
              <a:rPr dirty="0" sz="1400" spc="-50" b="0" i="1">
                <a:latin typeface="Bookman Old Style"/>
                <a:cs typeface="Bookman Old Style"/>
              </a:rPr>
              <a:t>e</a:t>
            </a:r>
            <a:endParaRPr sz="1400">
              <a:latin typeface="Bookman Old Style"/>
              <a:cs typeface="Bookman Old Style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370982" y="3468349"/>
            <a:ext cx="5372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0" i="1">
                <a:latin typeface="Bookman Old Style"/>
                <a:cs typeface="Bookman Old Style"/>
              </a:rPr>
              <a:t>i</a:t>
            </a:r>
            <a:r>
              <a:rPr dirty="0" sz="1000" spc="-10">
                <a:latin typeface="Garamond"/>
                <a:cs typeface="Garamond"/>
              </a:rPr>
              <a:t>(</a:t>
            </a:r>
            <a:r>
              <a:rPr dirty="0" sz="1000" spc="-10" b="0" i="1">
                <a:latin typeface="Bookman Old Style"/>
                <a:cs typeface="Bookman Old Style"/>
              </a:rPr>
              <a:t>kx</a:t>
            </a:r>
            <a:r>
              <a:rPr dirty="0" sz="1000" spc="-10" i="1">
                <a:latin typeface="Times New Roman"/>
                <a:cs typeface="Times New Roman"/>
              </a:rPr>
              <a:t>−</a:t>
            </a:r>
            <a:r>
              <a:rPr dirty="0" sz="1000" spc="-10" b="0" i="1">
                <a:latin typeface="Bookman Old Style"/>
                <a:cs typeface="Bookman Old Style"/>
              </a:rPr>
              <a:t>ωt</a:t>
            </a:r>
            <a:r>
              <a:rPr dirty="0" sz="1000" spc="-10">
                <a:latin typeface="Garamond"/>
                <a:cs typeface="Garamond"/>
              </a:rPr>
              <a:t>)</a:t>
            </a:r>
            <a:endParaRPr sz="1000">
              <a:latin typeface="Garamond"/>
              <a:cs typeface="Garamond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888875" y="3487900"/>
            <a:ext cx="21082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120" b="0" i="1">
                <a:latin typeface="Bookman Old Style"/>
                <a:cs typeface="Bookman Old Style"/>
              </a:rPr>
              <a:t>dk</a:t>
            </a:r>
            <a:endParaRPr sz="1400">
              <a:latin typeface="Bookman Old Style"/>
              <a:cs typeface="Bookman Old Style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07758" y="3706792"/>
            <a:ext cx="7505700" cy="17405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974725">
              <a:lnSpc>
                <a:spcPct val="100000"/>
              </a:lnSpc>
              <a:spcBef>
                <a:spcPts val="95"/>
              </a:spcBef>
            </a:pPr>
            <a:r>
              <a:rPr dirty="0" sz="1000" spc="160" i="1">
                <a:latin typeface="Times New Roman"/>
                <a:cs typeface="Times New Roman"/>
              </a:rPr>
              <a:t>−∞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000">
              <a:latin typeface="Times New Roman"/>
              <a:cs typeface="Times New Roman"/>
            </a:endParaRPr>
          </a:p>
          <a:p>
            <a:pPr marL="142240">
              <a:lnSpc>
                <a:spcPct val="100000"/>
              </a:lnSpc>
            </a:pPr>
            <a:r>
              <a:rPr dirty="0" sz="1400" spc="60">
                <a:latin typeface="Georgia"/>
                <a:cs typeface="Georgia"/>
              </a:rPr>
              <a:t>C.</a:t>
            </a:r>
            <a:r>
              <a:rPr dirty="0" sz="1400" spc="1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Each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individual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eigenstate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moving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through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space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approximately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95">
                <a:latin typeface="Georgia"/>
                <a:cs typeface="Georgia"/>
              </a:rPr>
              <a:t>1</a:t>
            </a:r>
            <a:r>
              <a:rPr dirty="0" sz="1400" spc="6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million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miles/hour.</a:t>
            </a:r>
            <a:endParaRPr sz="1400">
              <a:latin typeface="Georgia"/>
              <a:cs typeface="Georgia"/>
            </a:endParaRPr>
          </a:p>
          <a:p>
            <a:pPr marL="135255">
              <a:lnSpc>
                <a:spcPct val="100000"/>
              </a:lnSpc>
              <a:spcBef>
                <a:spcPts val="1110"/>
              </a:spcBef>
            </a:pPr>
            <a:r>
              <a:rPr dirty="0" sz="1400">
                <a:latin typeface="Georgia"/>
                <a:cs typeface="Georgia"/>
              </a:rPr>
              <a:t>D.</a:t>
            </a:r>
            <a:r>
              <a:rPr dirty="0" sz="1400" spc="1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eigenstates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combined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have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“group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velocity”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95">
                <a:latin typeface="Georgia"/>
                <a:cs typeface="Georgia"/>
              </a:rPr>
              <a:t>1</a:t>
            </a:r>
            <a:r>
              <a:rPr dirty="0" sz="1400" spc="9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million</a:t>
            </a:r>
            <a:r>
              <a:rPr dirty="0" sz="1400" spc="8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miles/hour.</a:t>
            </a:r>
            <a:endParaRPr sz="1400">
              <a:latin typeface="Georgia"/>
              <a:cs typeface="Georgia"/>
            </a:endParaRPr>
          </a:p>
          <a:p>
            <a:pPr marL="149860">
              <a:lnSpc>
                <a:spcPct val="100000"/>
              </a:lnSpc>
              <a:spcBef>
                <a:spcPts val="1110"/>
              </a:spcBef>
            </a:pPr>
            <a:r>
              <a:rPr dirty="0" sz="1400">
                <a:latin typeface="Georgia"/>
                <a:cs typeface="Georgia"/>
              </a:rPr>
              <a:t>E.</a:t>
            </a:r>
            <a:r>
              <a:rPr dirty="0" sz="1400" spc="114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For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proton’s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energy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eigenstates,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45" b="0" i="1">
                <a:latin typeface="Bookman Old Style"/>
                <a:cs typeface="Bookman Old Style"/>
              </a:rPr>
              <a:t>dω/dk</a:t>
            </a:r>
            <a:r>
              <a:rPr dirty="0" sz="1400" spc="25" b="0" i="1">
                <a:latin typeface="Bookman Old Style"/>
                <a:cs typeface="Bookman Old Style"/>
              </a:rPr>
              <a:t> </a:t>
            </a:r>
            <a:r>
              <a:rPr dirty="0" sz="1400" spc="350" i="1">
                <a:latin typeface="Times New Roman"/>
                <a:cs typeface="Times New Roman"/>
              </a:rPr>
              <a:t>≈</a:t>
            </a:r>
            <a:r>
              <a:rPr dirty="0" sz="1400" spc="-5" i="1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Georgia"/>
                <a:cs typeface="Georgia"/>
              </a:rPr>
              <a:t>1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million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miles/hour.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tabLst>
                <a:tab pos="97472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>
                <a:latin typeface="Georgia"/>
                <a:cs typeface="Georgia"/>
              </a:rPr>
              <a:t>B,</a:t>
            </a:r>
            <a:r>
              <a:rPr dirty="0" sz="1400" spc="18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D,</a:t>
            </a:r>
            <a:r>
              <a:rPr dirty="0" sz="1400" spc="190">
                <a:latin typeface="Georgia"/>
                <a:cs typeface="Georgia"/>
              </a:rPr>
              <a:t> </a:t>
            </a:r>
            <a:r>
              <a:rPr dirty="0" sz="1400" spc="-50">
                <a:latin typeface="Georgia"/>
                <a:cs typeface="Georgia"/>
              </a:rPr>
              <a:t>E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0027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6.4.</a:t>
            </a:r>
            <a:r>
              <a:rPr dirty="0" sz="1200" spc="19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PHASE</a:t>
            </a:r>
            <a:r>
              <a:rPr dirty="0" sz="1200" spc="14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VELOCITY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GROUP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VELOCITY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60"/>
              <a:t>Alice</a:t>
            </a:r>
            <a:r>
              <a:rPr dirty="0" spc="-50"/>
              <a:t> </a:t>
            </a:r>
            <a:r>
              <a:rPr dirty="0"/>
              <a:t>is</a:t>
            </a:r>
            <a:r>
              <a:rPr dirty="0" spc="-50"/>
              <a:t> </a:t>
            </a:r>
            <a:r>
              <a:rPr dirty="0" spc="-20"/>
              <a:t>holding</a:t>
            </a:r>
            <a:r>
              <a:rPr dirty="0" spc="-45"/>
              <a:t> </a:t>
            </a:r>
            <a:r>
              <a:rPr dirty="0"/>
              <a:t>one</a:t>
            </a:r>
            <a:r>
              <a:rPr dirty="0" spc="-50"/>
              <a:t> </a:t>
            </a:r>
            <a:r>
              <a:rPr dirty="0"/>
              <a:t>end</a:t>
            </a:r>
            <a:r>
              <a:rPr dirty="0" spc="-45"/>
              <a:t> </a:t>
            </a:r>
            <a:r>
              <a:rPr dirty="0" spc="-80"/>
              <a:t>of</a:t>
            </a:r>
            <a:r>
              <a:rPr dirty="0" spc="-50"/>
              <a:t> </a:t>
            </a:r>
            <a:r>
              <a:rPr dirty="0"/>
              <a:t>a</a:t>
            </a:r>
            <a:r>
              <a:rPr dirty="0" spc="-50"/>
              <a:t> </a:t>
            </a:r>
            <a:r>
              <a:rPr dirty="0"/>
              <a:t>rope</a:t>
            </a:r>
            <a:r>
              <a:rPr dirty="0" spc="-45"/>
              <a:t> </a:t>
            </a:r>
            <a:r>
              <a:rPr dirty="0"/>
              <a:t>and</a:t>
            </a:r>
            <a:r>
              <a:rPr dirty="0" spc="-50"/>
              <a:t> </a:t>
            </a:r>
            <a:r>
              <a:rPr dirty="0" spc="-65"/>
              <a:t>gives</a:t>
            </a:r>
            <a:r>
              <a:rPr dirty="0" spc="-45"/>
              <a:t> </a:t>
            </a:r>
            <a:r>
              <a:rPr dirty="0" spc="65"/>
              <a:t>it</a:t>
            </a:r>
            <a:r>
              <a:rPr dirty="0" spc="-50"/>
              <a:t> </a:t>
            </a:r>
            <a:r>
              <a:rPr dirty="0"/>
              <a:t>a</a:t>
            </a:r>
            <a:r>
              <a:rPr dirty="0" spc="-50"/>
              <a:t> </a:t>
            </a:r>
            <a:r>
              <a:rPr dirty="0" spc="-25"/>
              <a:t>quick</a:t>
            </a:r>
            <a:r>
              <a:rPr dirty="0" spc="-45"/>
              <a:t> </a:t>
            </a:r>
            <a:r>
              <a:rPr dirty="0"/>
              <a:t>shake,</a:t>
            </a:r>
            <a:r>
              <a:rPr dirty="0" spc="-20"/>
              <a:t> </a:t>
            </a:r>
            <a:r>
              <a:rPr dirty="0" spc="-10"/>
              <a:t>which </a:t>
            </a:r>
            <a:r>
              <a:rPr dirty="0"/>
              <a:t>sends</a:t>
            </a:r>
            <a:r>
              <a:rPr dirty="0" spc="95"/>
              <a:t> </a:t>
            </a:r>
            <a:r>
              <a:rPr dirty="0"/>
              <a:t>a</a:t>
            </a:r>
            <a:r>
              <a:rPr dirty="0" spc="95"/>
              <a:t> </a:t>
            </a:r>
            <a:r>
              <a:rPr dirty="0"/>
              <a:t>bump</a:t>
            </a:r>
            <a:r>
              <a:rPr dirty="0" spc="95"/>
              <a:t> </a:t>
            </a:r>
            <a:r>
              <a:rPr dirty="0" spc="-10"/>
              <a:t>moving</a:t>
            </a:r>
            <a:r>
              <a:rPr dirty="0" spc="95"/>
              <a:t> </a:t>
            </a:r>
            <a:r>
              <a:rPr dirty="0"/>
              <a:t>along</a:t>
            </a:r>
            <a:r>
              <a:rPr dirty="0" spc="95"/>
              <a:t>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/>
              <a:t>rope.</a:t>
            </a:r>
            <a:r>
              <a:rPr dirty="0" spc="375"/>
              <a:t>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 spc="-10"/>
              <a:t>velocity</a:t>
            </a:r>
            <a:r>
              <a:rPr dirty="0" spc="95"/>
              <a:t> </a:t>
            </a:r>
            <a:r>
              <a:rPr dirty="0"/>
              <a:t>of</a:t>
            </a:r>
            <a:r>
              <a:rPr dirty="0" spc="100"/>
              <a:t> </a:t>
            </a:r>
            <a:r>
              <a:rPr dirty="0" spc="114"/>
              <a:t>that</a:t>
            </a:r>
            <a:r>
              <a:rPr dirty="0" spc="90"/>
              <a:t> </a:t>
            </a:r>
            <a:r>
              <a:rPr dirty="0" spc="-20"/>
              <a:t>bump </a:t>
            </a:r>
            <a:r>
              <a:rPr dirty="0"/>
              <a:t>is</a:t>
            </a:r>
            <a:r>
              <a:rPr dirty="0" spc="-35"/>
              <a:t> </a:t>
            </a:r>
            <a:r>
              <a:rPr dirty="0"/>
              <a:t>a</a:t>
            </a:r>
            <a:r>
              <a:rPr dirty="0" spc="75"/>
              <a:t> </a:t>
            </a:r>
            <a:r>
              <a:rPr dirty="0"/>
              <a:t>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8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8259445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endParaRPr sz="2450">
              <a:latin typeface="Times New Roman"/>
              <a:cs typeface="Times New Roman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  <a:tab pos="1227455" algn="l"/>
                <a:tab pos="2327910" algn="l"/>
                <a:tab pos="3098800" algn="l"/>
                <a:tab pos="3611879" algn="l"/>
                <a:tab pos="4191000" algn="l"/>
                <a:tab pos="5358130" algn="l"/>
                <a:tab pos="6090920" algn="l"/>
                <a:tab pos="6452235" algn="l"/>
                <a:tab pos="7846059" algn="l"/>
              </a:tabLst>
            </a:pPr>
            <a:r>
              <a:rPr dirty="0" sz="2450" spc="-10">
                <a:latin typeface="Times New Roman"/>
                <a:cs typeface="Times New Roman"/>
              </a:rPr>
              <a:t>Both,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because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these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are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two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ways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describing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thing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00270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6.4.</a:t>
            </a:r>
            <a:r>
              <a:rPr dirty="0" sz="1200" spc="19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PHASE</a:t>
            </a:r>
            <a:r>
              <a:rPr dirty="0" sz="1200" spc="14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VELOCITY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GROUP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VELOCITY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60"/>
              <a:t>Alice</a:t>
            </a:r>
            <a:r>
              <a:rPr dirty="0" spc="-50"/>
              <a:t> </a:t>
            </a:r>
            <a:r>
              <a:rPr dirty="0"/>
              <a:t>is</a:t>
            </a:r>
            <a:r>
              <a:rPr dirty="0" spc="-50"/>
              <a:t> </a:t>
            </a:r>
            <a:r>
              <a:rPr dirty="0" spc="-20"/>
              <a:t>holding</a:t>
            </a:r>
            <a:r>
              <a:rPr dirty="0" spc="-45"/>
              <a:t> </a:t>
            </a:r>
            <a:r>
              <a:rPr dirty="0"/>
              <a:t>one</a:t>
            </a:r>
            <a:r>
              <a:rPr dirty="0" spc="-50"/>
              <a:t> </a:t>
            </a:r>
            <a:r>
              <a:rPr dirty="0"/>
              <a:t>end</a:t>
            </a:r>
            <a:r>
              <a:rPr dirty="0" spc="-45"/>
              <a:t> </a:t>
            </a:r>
            <a:r>
              <a:rPr dirty="0" spc="-80"/>
              <a:t>of</a:t>
            </a:r>
            <a:r>
              <a:rPr dirty="0" spc="-50"/>
              <a:t> </a:t>
            </a:r>
            <a:r>
              <a:rPr dirty="0"/>
              <a:t>a</a:t>
            </a:r>
            <a:r>
              <a:rPr dirty="0" spc="-50"/>
              <a:t> </a:t>
            </a:r>
            <a:r>
              <a:rPr dirty="0"/>
              <a:t>rope</a:t>
            </a:r>
            <a:r>
              <a:rPr dirty="0" spc="-45"/>
              <a:t> </a:t>
            </a:r>
            <a:r>
              <a:rPr dirty="0"/>
              <a:t>and</a:t>
            </a:r>
            <a:r>
              <a:rPr dirty="0" spc="-50"/>
              <a:t> </a:t>
            </a:r>
            <a:r>
              <a:rPr dirty="0" spc="-65"/>
              <a:t>gives</a:t>
            </a:r>
            <a:r>
              <a:rPr dirty="0" spc="-45"/>
              <a:t> </a:t>
            </a:r>
            <a:r>
              <a:rPr dirty="0" spc="65"/>
              <a:t>it</a:t>
            </a:r>
            <a:r>
              <a:rPr dirty="0" spc="-50"/>
              <a:t> </a:t>
            </a:r>
            <a:r>
              <a:rPr dirty="0"/>
              <a:t>a</a:t>
            </a:r>
            <a:r>
              <a:rPr dirty="0" spc="-50"/>
              <a:t> </a:t>
            </a:r>
            <a:r>
              <a:rPr dirty="0" spc="-25"/>
              <a:t>quick</a:t>
            </a:r>
            <a:r>
              <a:rPr dirty="0" spc="-45"/>
              <a:t> </a:t>
            </a:r>
            <a:r>
              <a:rPr dirty="0"/>
              <a:t>shake,</a:t>
            </a:r>
            <a:r>
              <a:rPr dirty="0" spc="-20"/>
              <a:t> </a:t>
            </a:r>
            <a:r>
              <a:rPr dirty="0" spc="-10"/>
              <a:t>which </a:t>
            </a:r>
            <a:r>
              <a:rPr dirty="0"/>
              <a:t>sends</a:t>
            </a:r>
            <a:r>
              <a:rPr dirty="0" spc="95"/>
              <a:t> </a:t>
            </a:r>
            <a:r>
              <a:rPr dirty="0"/>
              <a:t>a</a:t>
            </a:r>
            <a:r>
              <a:rPr dirty="0" spc="95"/>
              <a:t> </a:t>
            </a:r>
            <a:r>
              <a:rPr dirty="0"/>
              <a:t>bump</a:t>
            </a:r>
            <a:r>
              <a:rPr dirty="0" spc="95"/>
              <a:t> </a:t>
            </a:r>
            <a:r>
              <a:rPr dirty="0" spc="-10"/>
              <a:t>moving</a:t>
            </a:r>
            <a:r>
              <a:rPr dirty="0" spc="95"/>
              <a:t> </a:t>
            </a:r>
            <a:r>
              <a:rPr dirty="0"/>
              <a:t>along</a:t>
            </a:r>
            <a:r>
              <a:rPr dirty="0" spc="95"/>
              <a:t>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/>
              <a:t>rope.</a:t>
            </a:r>
            <a:r>
              <a:rPr dirty="0" spc="375"/>
              <a:t>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 spc="-10"/>
              <a:t>velocity</a:t>
            </a:r>
            <a:r>
              <a:rPr dirty="0" spc="95"/>
              <a:t> </a:t>
            </a:r>
            <a:r>
              <a:rPr dirty="0"/>
              <a:t>of</a:t>
            </a:r>
            <a:r>
              <a:rPr dirty="0" spc="100"/>
              <a:t> </a:t>
            </a:r>
            <a:r>
              <a:rPr dirty="0" spc="114"/>
              <a:t>that</a:t>
            </a:r>
            <a:r>
              <a:rPr dirty="0" spc="90"/>
              <a:t> </a:t>
            </a:r>
            <a:r>
              <a:rPr dirty="0" spc="-20"/>
              <a:t>bump </a:t>
            </a:r>
            <a:r>
              <a:rPr dirty="0"/>
              <a:t>is</a:t>
            </a:r>
            <a:r>
              <a:rPr dirty="0" spc="-35"/>
              <a:t> </a:t>
            </a:r>
            <a:r>
              <a:rPr dirty="0"/>
              <a:t>a</a:t>
            </a:r>
            <a:r>
              <a:rPr dirty="0" spc="75"/>
              <a:t> </a:t>
            </a:r>
            <a:r>
              <a:rPr dirty="0"/>
              <a:t>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8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8267065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endParaRPr sz="2450">
              <a:latin typeface="Times New Roman"/>
              <a:cs typeface="Times New Roman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1234440" algn="l"/>
                <a:tab pos="2334895" algn="l"/>
                <a:tab pos="3106420" algn="l"/>
                <a:tab pos="3619500" algn="l"/>
                <a:tab pos="4198620" algn="l"/>
                <a:tab pos="5365115" algn="l"/>
                <a:tab pos="6098540" algn="l"/>
                <a:tab pos="6459220" algn="l"/>
                <a:tab pos="7853680" algn="l"/>
              </a:tabLst>
            </a:pPr>
            <a:r>
              <a:rPr dirty="0" sz="2450" spc="-10">
                <a:latin typeface="Times New Roman"/>
                <a:cs typeface="Times New Roman"/>
              </a:rPr>
              <a:t>Both,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because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these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are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two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ways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describing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thing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00270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6.4.</a:t>
            </a:r>
            <a:r>
              <a:rPr dirty="0" sz="1200" spc="20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PHASE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VELOCITY</a:t>
            </a:r>
            <a:r>
              <a:rPr dirty="0" sz="1200" spc="13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GROUP</a:t>
            </a:r>
            <a:r>
              <a:rPr dirty="0" sz="1200" spc="1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VELOCITY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Which</a:t>
            </a:r>
            <a:r>
              <a:rPr dirty="0" spc="-80"/>
              <a:t> </a:t>
            </a:r>
            <a:r>
              <a:rPr dirty="0" spc="-120"/>
              <a:t>of</a:t>
            </a:r>
            <a:r>
              <a:rPr dirty="0" spc="-65"/>
              <a:t> </a:t>
            </a:r>
            <a:r>
              <a:rPr dirty="0"/>
              <a:t>the</a:t>
            </a:r>
            <a:r>
              <a:rPr dirty="0" spc="-75"/>
              <a:t> </a:t>
            </a:r>
            <a:r>
              <a:rPr dirty="0" spc="-95"/>
              <a:t>following</a:t>
            </a:r>
            <a:r>
              <a:rPr dirty="0" spc="-65"/>
              <a:t> is</a:t>
            </a:r>
            <a:r>
              <a:rPr dirty="0" spc="-75"/>
              <a:t> </a:t>
            </a:r>
            <a:r>
              <a:rPr dirty="0"/>
              <a:t>true</a:t>
            </a:r>
            <a:r>
              <a:rPr dirty="0" spc="-70"/>
              <a:t> </a:t>
            </a:r>
            <a:r>
              <a:rPr dirty="0" spc="50"/>
              <a:t>about</a:t>
            </a:r>
            <a:r>
              <a:rPr dirty="0" spc="-65"/>
              <a:t> </a:t>
            </a:r>
            <a:r>
              <a:rPr dirty="0"/>
              <a:t>a</a:t>
            </a:r>
            <a:r>
              <a:rPr dirty="0" spc="-75"/>
              <a:t> </a:t>
            </a:r>
            <a:r>
              <a:rPr dirty="0"/>
              <a:t>sum</a:t>
            </a:r>
            <a:r>
              <a:rPr dirty="0" spc="-65"/>
              <a:t> </a:t>
            </a:r>
            <a:r>
              <a:rPr dirty="0" spc="-120"/>
              <a:t>of</a:t>
            </a:r>
            <a:r>
              <a:rPr dirty="0" spc="-75"/>
              <a:t> </a:t>
            </a:r>
            <a:r>
              <a:rPr dirty="0" spc="-45"/>
              <a:t>two</a:t>
            </a:r>
            <a:r>
              <a:rPr dirty="0" spc="-70"/>
              <a:t> </a:t>
            </a:r>
            <a:r>
              <a:rPr dirty="0" spc="-20"/>
              <a:t>cosines?</a:t>
            </a:r>
            <a:r>
              <a:rPr dirty="0" spc="345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8258809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faster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equal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slower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velocity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faster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slower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436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00270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6.4.</a:t>
            </a:r>
            <a:r>
              <a:rPr dirty="0" sz="1200" spc="20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PHASE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VELOCITY</a:t>
            </a:r>
            <a:r>
              <a:rPr dirty="0" sz="1200" spc="13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3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GROUP</a:t>
            </a:r>
            <a:r>
              <a:rPr dirty="0" sz="1200" spc="1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VELOCITY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0"/>
              <a:t>Which</a:t>
            </a:r>
            <a:r>
              <a:rPr dirty="0" spc="-80"/>
              <a:t> </a:t>
            </a:r>
            <a:r>
              <a:rPr dirty="0" spc="-120"/>
              <a:t>of</a:t>
            </a:r>
            <a:r>
              <a:rPr dirty="0" spc="-65"/>
              <a:t> </a:t>
            </a:r>
            <a:r>
              <a:rPr dirty="0"/>
              <a:t>the</a:t>
            </a:r>
            <a:r>
              <a:rPr dirty="0" spc="-75"/>
              <a:t> </a:t>
            </a:r>
            <a:r>
              <a:rPr dirty="0" spc="-95"/>
              <a:t>following</a:t>
            </a:r>
            <a:r>
              <a:rPr dirty="0" spc="-65"/>
              <a:t> is</a:t>
            </a:r>
            <a:r>
              <a:rPr dirty="0" spc="-75"/>
              <a:t> </a:t>
            </a:r>
            <a:r>
              <a:rPr dirty="0"/>
              <a:t>true</a:t>
            </a:r>
            <a:r>
              <a:rPr dirty="0" spc="-70"/>
              <a:t> </a:t>
            </a:r>
            <a:r>
              <a:rPr dirty="0" spc="50"/>
              <a:t>about</a:t>
            </a:r>
            <a:r>
              <a:rPr dirty="0" spc="-65"/>
              <a:t> </a:t>
            </a:r>
            <a:r>
              <a:rPr dirty="0"/>
              <a:t>a</a:t>
            </a:r>
            <a:r>
              <a:rPr dirty="0" spc="-75"/>
              <a:t> </a:t>
            </a:r>
            <a:r>
              <a:rPr dirty="0"/>
              <a:t>sum</a:t>
            </a:r>
            <a:r>
              <a:rPr dirty="0" spc="-65"/>
              <a:t> </a:t>
            </a:r>
            <a:r>
              <a:rPr dirty="0" spc="-120"/>
              <a:t>of</a:t>
            </a:r>
            <a:r>
              <a:rPr dirty="0" spc="-75"/>
              <a:t> </a:t>
            </a:r>
            <a:r>
              <a:rPr dirty="0" spc="-45"/>
              <a:t>two</a:t>
            </a:r>
            <a:r>
              <a:rPr dirty="0" spc="-70"/>
              <a:t> </a:t>
            </a:r>
            <a:r>
              <a:rPr dirty="0" spc="-20"/>
              <a:t>cosines?</a:t>
            </a:r>
            <a:r>
              <a:rPr dirty="0" spc="345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5058" y="2059259"/>
            <a:ext cx="8291830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faster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velocity.</a:t>
            </a:r>
            <a:endParaRPr sz="2450">
              <a:latin typeface="Times New Roman"/>
              <a:cs typeface="Times New Roman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equal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velocity.</a:t>
            </a:r>
            <a:endParaRPr sz="2450">
              <a:latin typeface="Times New Roman"/>
              <a:cs typeface="Times New Roman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slower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velocity.</a:t>
            </a:r>
            <a:endParaRPr sz="2450">
              <a:latin typeface="Times New Roman"/>
              <a:cs typeface="Times New Roman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velocity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faster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slower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phase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velocity.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939"/>
              </a:spcBef>
              <a:tabLst>
                <a:tab pos="1633855" algn="l"/>
                <a:tab pos="2089785" algn="l"/>
                <a:tab pos="2996565" algn="l"/>
                <a:tab pos="3456304" algn="l"/>
                <a:tab pos="4011295" algn="l"/>
                <a:tab pos="5358765" algn="l"/>
                <a:tab pos="5836285" algn="l"/>
                <a:tab pos="6255385" algn="l"/>
                <a:tab pos="6938009" algn="l"/>
                <a:tab pos="7558405" algn="l"/>
                <a:tab pos="803910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D.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Based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on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equations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 b="0" i="1">
                <a:latin typeface="Bookman Old Style"/>
                <a:cs typeface="Bookman Old Style"/>
              </a:rPr>
              <a:t>v</a:t>
            </a:r>
            <a:r>
              <a:rPr dirty="0" baseline="-9485" sz="3075" spc="-37" b="0" i="1">
                <a:latin typeface="Bookman Old Style"/>
                <a:cs typeface="Bookman Old Style"/>
              </a:rPr>
              <a:t>p</a:t>
            </a:r>
            <a:r>
              <a:rPr dirty="0" baseline="-9485" sz="3075" b="0" i="1">
                <a:latin typeface="Bookman Old Style"/>
                <a:cs typeface="Bookman Old Style"/>
              </a:rPr>
              <a:t>	</a:t>
            </a:r>
            <a:r>
              <a:rPr dirty="0" sz="2450" spc="335">
                <a:latin typeface="Times New Roman"/>
                <a:cs typeface="Times New Roman"/>
              </a:rPr>
              <a:t>=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 b="0" i="1">
                <a:latin typeface="Bookman Old Style"/>
                <a:cs typeface="Bookman Old Style"/>
              </a:rPr>
              <a:t>ω/k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and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 b="0" i="1">
                <a:latin typeface="Bookman Old Style"/>
                <a:cs typeface="Bookman Old Style"/>
              </a:rPr>
              <a:t>v</a:t>
            </a:r>
            <a:r>
              <a:rPr dirty="0" baseline="-9485" sz="3075" spc="-37" b="0" i="1">
                <a:latin typeface="Bookman Old Style"/>
                <a:cs typeface="Bookman Old Style"/>
              </a:rPr>
              <a:t>g</a:t>
            </a:r>
            <a:r>
              <a:rPr dirty="0" baseline="-9485" sz="3075" b="0" i="1">
                <a:latin typeface="Bookman Old Style"/>
                <a:cs typeface="Bookman Old Style"/>
              </a:rPr>
              <a:t>	</a:t>
            </a:r>
            <a:r>
              <a:rPr dirty="0" sz="2450" spc="335">
                <a:latin typeface="Times New Roman"/>
                <a:cs typeface="Times New Roman"/>
              </a:rPr>
              <a:t>=</a:t>
            </a:r>
            <a:endParaRPr sz="245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50"/>
              </a:spcBef>
            </a:pPr>
            <a:r>
              <a:rPr dirty="0" sz="2450">
                <a:latin typeface="Times New Roman"/>
                <a:cs typeface="Times New Roman"/>
              </a:rPr>
              <a:t>∆</a:t>
            </a:r>
            <a:r>
              <a:rPr dirty="0" sz="2450" b="0" i="1">
                <a:latin typeface="Bookman Old Style"/>
                <a:cs typeface="Bookman Old Style"/>
              </a:rPr>
              <a:t>ω/</a:t>
            </a:r>
            <a:r>
              <a:rPr dirty="0" sz="2450">
                <a:latin typeface="Times New Roman"/>
                <a:cs typeface="Times New Roman"/>
              </a:rPr>
              <a:t>∆</a:t>
            </a:r>
            <a:r>
              <a:rPr dirty="0" sz="2450" b="0" i="1">
                <a:latin typeface="Bookman Old Style"/>
                <a:cs typeface="Bookman Old Style"/>
              </a:rPr>
              <a:t>k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either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252476" y="878291"/>
            <a:ext cx="272224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309620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72770" algn="l"/>
              </a:tabLst>
            </a:pPr>
            <a:r>
              <a:rPr dirty="0" sz="1700" spc="-25" b="1">
                <a:latin typeface="Georgia"/>
                <a:cs typeface="Georgia"/>
              </a:rPr>
              <a:t>6.5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20" b="1">
                <a:latin typeface="Georgia"/>
                <a:cs typeface="Georgia"/>
              </a:rPr>
              <a:t>Scattering</a:t>
            </a:r>
            <a:r>
              <a:rPr dirty="0" sz="1700" spc="2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30" b="1">
                <a:latin typeface="Georgia"/>
                <a:cs typeface="Georgia"/>
              </a:rPr>
              <a:t> </a:t>
            </a:r>
            <a:r>
              <a:rPr dirty="0" sz="1700" spc="-60" b="1">
                <a:latin typeface="Georgia"/>
                <a:cs typeface="Georgia"/>
              </a:rPr>
              <a:t>Tunneling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75"/>
              <a:t>A</a:t>
            </a:r>
            <a:r>
              <a:rPr dirty="0" spc="430"/>
              <a:t> </a:t>
            </a:r>
            <a:r>
              <a:rPr dirty="0" spc="10"/>
              <a:t>standing</a:t>
            </a:r>
            <a:r>
              <a:rPr dirty="0" spc="434"/>
              <a:t> </a:t>
            </a:r>
            <a:r>
              <a:rPr dirty="0" spc="-100"/>
              <a:t>wave</a:t>
            </a:r>
            <a:r>
              <a:rPr dirty="0" spc="430"/>
              <a:t> </a:t>
            </a:r>
            <a:r>
              <a:rPr dirty="0" spc="60"/>
              <a:t>starts</a:t>
            </a:r>
            <a:r>
              <a:rPr dirty="0" spc="430"/>
              <a:t> </a:t>
            </a:r>
            <a:r>
              <a:rPr dirty="0" spc="40"/>
              <a:t>out</a:t>
            </a:r>
            <a:r>
              <a:rPr dirty="0" spc="430"/>
              <a:t> </a:t>
            </a:r>
            <a:r>
              <a:rPr dirty="0" spc="-10"/>
              <a:t>in</a:t>
            </a:r>
            <a:r>
              <a:rPr dirty="0" spc="434"/>
              <a:t> </a:t>
            </a:r>
            <a:r>
              <a:rPr dirty="0" spc="45"/>
              <a:t>the</a:t>
            </a:r>
            <a:r>
              <a:rPr dirty="0" spc="430"/>
              <a:t> </a:t>
            </a:r>
            <a:r>
              <a:rPr dirty="0" spc="-40"/>
              <a:t>form</a:t>
            </a:r>
            <a:r>
              <a:rPr dirty="0" spc="434"/>
              <a:t> </a:t>
            </a:r>
            <a:r>
              <a:rPr dirty="0" spc="-295" b="0" i="1">
                <a:latin typeface="Bookman Old Style"/>
                <a:cs typeface="Bookman Old Style"/>
              </a:rPr>
              <a:t>y</a:t>
            </a:r>
            <a:r>
              <a:rPr dirty="0" spc="570" b="0" i="1">
                <a:latin typeface="Bookman Old Style"/>
                <a:cs typeface="Bookman Old Style"/>
              </a:rPr>
              <a:t> </a:t>
            </a:r>
            <a:r>
              <a:rPr dirty="0" spc="385"/>
              <a:t>=</a:t>
            </a:r>
            <a:r>
              <a:rPr dirty="0" spc="605"/>
              <a:t> </a:t>
            </a:r>
            <a:r>
              <a:rPr dirty="0" spc="-100"/>
              <a:t>3</a:t>
            </a:r>
            <a:r>
              <a:rPr dirty="0" spc="-200"/>
              <a:t> </a:t>
            </a:r>
            <a:r>
              <a:rPr dirty="0" spc="-20"/>
              <a:t>cos(2</a:t>
            </a:r>
            <a:r>
              <a:rPr dirty="0" spc="-20" b="0" i="1">
                <a:latin typeface="Bookman Old Style"/>
                <a:cs typeface="Bookman Old Style"/>
              </a:rPr>
              <a:t>x</a:t>
            </a:r>
            <a:r>
              <a:rPr dirty="0" spc="-20"/>
              <a:t>).</a:t>
            </a:r>
            <a:r>
              <a:rPr dirty="0" spc="1290"/>
              <a:t> </a:t>
            </a:r>
            <a:r>
              <a:rPr dirty="0" spc="-75"/>
              <a:t>If</a:t>
            </a:r>
            <a:r>
              <a:rPr dirty="0" spc="434"/>
              <a:t> </a:t>
            </a:r>
            <a:r>
              <a:rPr dirty="0" spc="-60"/>
              <a:t>you</a:t>
            </a:r>
            <a:r>
              <a:rPr dirty="0" spc="-20"/>
              <a:t> </a:t>
            </a:r>
            <a:r>
              <a:rPr dirty="0" spc="-15"/>
              <a:t>watch</a:t>
            </a:r>
            <a:r>
              <a:rPr dirty="0" spc="150"/>
              <a:t>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10"/>
              <a:t>standing</a:t>
            </a:r>
            <a:r>
              <a:rPr dirty="0" spc="150"/>
              <a:t> </a:t>
            </a:r>
            <a:r>
              <a:rPr dirty="0" spc="-100"/>
              <a:t>wave</a:t>
            </a:r>
            <a:r>
              <a:rPr dirty="0" spc="145"/>
              <a:t> </a:t>
            </a:r>
            <a:r>
              <a:rPr dirty="0" spc="-75"/>
              <a:t>over</a:t>
            </a:r>
            <a:r>
              <a:rPr dirty="0" spc="145"/>
              <a:t> </a:t>
            </a:r>
            <a:r>
              <a:rPr dirty="0" spc="5"/>
              <a:t>time,</a:t>
            </a:r>
            <a:r>
              <a:rPr dirty="0" spc="150"/>
              <a:t> </a:t>
            </a:r>
            <a:r>
              <a:rPr dirty="0" spc="-55"/>
              <a:t>which</a:t>
            </a:r>
            <a:r>
              <a:rPr dirty="0" spc="145"/>
              <a:t> </a:t>
            </a:r>
            <a:r>
              <a:rPr dirty="0" spc="-114"/>
              <a:t>of</a:t>
            </a:r>
            <a:r>
              <a:rPr dirty="0" spc="150"/>
              <a:t> </a:t>
            </a:r>
            <a:r>
              <a:rPr dirty="0" spc="45"/>
              <a:t>the</a:t>
            </a:r>
            <a:r>
              <a:rPr dirty="0" spc="145"/>
              <a:t> </a:t>
            </a:r>
            <a:r>
              <a:rPr dirty="0" spc="-90"/>
              <a:t>following</a:t>
            </a:r>
            <a:r>
              <a:rPr dirty="0" spc="150"/>
              <a:t> </a:t>
            </a:r>
            <a:r>
              <a:rPr dirty="0" spc="-35"/>
              <a:t>never</a:t>
            </a:r>
            <a:r>
              <a:rPr dirty="0" spc="-10"/>
              <a:t> </a:t>
            </a:r>
            <a:r>
              <a:rPr dirty="0" spc="-40"/>
              <a:t>changes?</a:t>
            </a:r>
            <a:r>
              <a:rPr dirty="0" spc="390"/>
              <a:t> </a:t>
            </a:r>
            <a:r>
              <a:rPr dirty="0" spc="-30"/>
              <a:t>(Choose</a:t>
            </a:r>
            <a:r>
              <a:rPr dirty="0" spc="13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38836"/>
            <a:ext cx="704151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intercepts.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125" b="0" i="1">
                <a:latin typeface="Bookman Old Style"/>
                <a:cs typeface="Bookman Old Style"/>
              </a:rPr>
              <a:t>y</a:t>
            </a:r>
            <a:r>
              <a:rPr dirty="0" sz="2450" spc="-125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intercept.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under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wavelength’s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worth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curve.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80719" y="878291"/>
            <a:ext cx="8319134" cy="640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558355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5"/>
              </a:spcBef>
            </a:pPr>
            <a:endParaRPr sz="1200">
              <a:latin typeface="Georgia"/>
              <a:cs typeface="Georgia"/>
            </a:endParaRPr>
          </a:p>
          <a:p>
            <a:pPr marL="50800">
              <a:lnSpc>
                <a:spcPct val="100000"/>
              </a:lnSpc>
            </a:pP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figure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shows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“potential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step”:</a:t>
            </a:r>
            <a:r>
              <a:rPr dirty="0" sz="1400" spc="240">
                <a:latin typeface="Georgia"/>
                <a:cs typeface="Georgia"/>
              </a:rPr>
              <a:t> </a:t>
            </a:r>
            <a:r>
              <a:rPr dirty="0" sz="1400" spc="-70" b="0" i="1">
                <a:latin typeface="Bookman Old Style"/>
                <a:cs typeface="Bookman Old Style"/>
              </a:rPr>
              <a:t>U</a:t>
            </a:r>
            <a:r>
              <a:rPr dirty="0" sz="1400" spc="-27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spc="185">
                <a:latin typeface="Georgia"/>
                <a:cs typeface="Georgia"/>
              </a:rPr>
              <a:t>=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0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for</a:t>
            </a:r>
            <a:r>
              <a:rPr dirty="0" sz="1400" spc="10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50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5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0,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 spc="-70" b="0" i="1">
                <a:latin typeface="Bookman Old Style"/>
                <a:cs typeface="Bookman Old Style"/>
              </a:rPr>
              <a:t>U</a:t>
            </a:r>
            <a:r>
              <a:rPr dirty="0" sz="1400" spc="-27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spc="185">
                <a:latin typeface="Georgia"/>
                <a:cs typeface="Georgia"/>
              </a:rPr>
              <a:t>=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U</a:t>
            </a:r>
            <a:r>
              <a:rPr dirty="0" baseline="-11111" sz="1500">
                <a:latin typeface="Garamond"/>
                <a:cs typeface="Garamond"/>
              </a:rPr>
              <a:t>0</a:t>
            </a:r>
            <a:r>
              <a:rPr dirty="0" baseline="-11111" sz="1500" spc="345">
                <a:latin typeface="Garamond"/>
                <a:cs typeface="Garamond"/>
              </a:rPr>
              <a:t> </a:t>
            </a:r>
            <a:r>
              <a:rPr dirty="0" sz="1400">
                <a:latin typeface="Georgia"/>
                <a:cs typeface="Georgia"/>
              </a:rPr>
              <a:t>for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50" b="0" i="1">
                <a:latin typeface="Bookman Old Style"/>
                <a:cs typeface="Bookman Old Style"/>
              </a:rPr>
              <a:t> </a:t>
            </a:r>
            <a:r>
              <a:rPr dirty="0" sz="1400" spc="350" i="1">
                <a:latin typeface="Times New Roman"/>
                <a:cs typeface="Times New Roman"/>
              </a:rPr>
              <a:t>≥</a:t>
            </a:r>
            <a:r>
              <a:rPr dirty="0" sz="1400" spc="20" i="1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Georgia"/>
                <a:cs typeface="Georgia"/>
              </a:rPr>
              <a:t>0.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20083" y="1712738"/>
            <a:ext cx="2456640" cy="62853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718819" y="2750220"/>
            <a:ext cx="7297420" cy="17373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Georgia"/>
                <a:cs typeface="Georgia"/>
              </a:rPr>
              <a:t>What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does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step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30">
                <a:latin typeface="Georgia"/>
                <a:cs typeface="Georgia"/>
              </a:rPr>
              <a:t>represent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terms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forces?</a:t>
            </a:r>
            <a:r>
              <a:rPr dirty="0" sz="1400" spc="1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(Choose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one.)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Georgia"/>
              <a:cs typeface="Georgia"/>
            </a:endParaRPr>
          </a:p>
          <a:p>
            <a:pPr marL="383540" indent="-257175">
              <a:lnSpc>
                <a:spcPct val="100000"/>
              </a:lnSpc>
              <a:buAutoNum type="alphaUcPeriod"/>
              <a:tabLst>
                <a:tab pos="383540" algn="l"/>
              </a:tabLst>
            </a:pPr>
            <a:r>
              <a:rPr dirty="0" sz="1400">
                <a:latin typeface="Georgia"/>
                <a:cs typeface="Georgia"/>
              </a:rPr>
              <a:t>There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anywhere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except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for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35">
                <a:latin typeface="Georgia"/>
                <a:cs typeface="Georgia"/>
              </a:rPr>
              <a:t>leftward-</a:t>
            </a:r>
            <a:r>
              <a:rPr dirty="0" sz="1400" spc="-10">
                <a:latin typeface="Georgia"/>
                <a:cs typeface="Georgia"/>
              </a:rPr>
              <a:t>pointing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(or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very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near)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75" b="0" i="1">
                <a:latin typeface="Bookman Old Style"/>
                <a:cs typeface="Bookman Old Style"/>
              </a:rPr>
              <a:t> </a:t>
            </a:r>
            <a:r>
              <a:rPr dirty="0" sz="1400" spc="185">
                <a:latin typeface="Georgia"/>
                <a:cs typeface="Georgia"/>
              </a:rPr>
              <a:t>=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0.</a:t>
            </a:r>
            <a:endParaRPr sz="1400">
              <a:latin typeface="Georgia"/>
              <a:cs typeface="Georgia"/>
            </a:endParaRPr>
          </a:p>
          <a:p>
            <a:pPr marL="38354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83540" algn="l"/>
              </a:tabLst>
            </a:pPr>
            <a:r>
              <a:rPr dirty="0" sz="1400">
                <a:latin typeface="Georgia"/>
                <a:cs typeface="Georgia"/>
              </a:rPr>
              <a:t>There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80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75" b="0" i="1">
                <a:latin typeface="Bookman Old Style"/>
                <a:cs typeface="Bookman Old Style"/>
              </a:rPr>
              <a:t> </a:t>
            </a:r>
            <a:r>
              <a:rPr dirty="0" sz="1400" spc="-10">
                <a:latin typeface="Georgia"/>
                <a:cs typeface="Georgia"/>
              </a:rPr>
              <a:t>0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region,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but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constant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for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all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80" b="0" i="1">
                <a:latin typeface="Bookman Old Style"/>
                <a:cs typeface="Bookman Old Style"/>
              </a:rPr>
              <a:t> </a:t>
            </a:r>
            <a:r>
              <a:rPr dirty="0" sz="1400" spc="350" i="1">
                <a:latin typeface="Times New Roman"/>
                <a:cs typeface="Times New Roman"/>
              </a:rPr>
              <a:t>≥</a:t>
            </a:r>
            <a:r>
              <a:rPr dirty="0" sz="1400" spc="-5" i="1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Georgia"/>
                <a:cs typeface="Georgia"/>
              </a:rPr>
              <a:t>0.</a:t>
            </a:r>
            <a:endParaRPr sz="1400">
              <a:latin typeface="Georgia"/>
              <a:cs typeface="Georgia"/>
            </a:endParaRPr>
          </a:p>
          <a:p>
            <a:pPr marL="383540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83540" algn="l"/>
              </a:tabLst>
            </a:pPr>
            <a:r>
              <a:rPr dirty="0" sz="1400">
                <a:latin typeface="Georgia"/>
                <a:cs typeface="Georgia"/>
              </a:rPr>
              <a:t>There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75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75" b="0" i="1">
                <a:latin typeface="Bookman Old Style"/>
                <a:cs typeface="Bookman Old Style"/>
              </a:rPr>
              <a:t> </a:t>
            </a:r>
            <a:r>
              <a:rPr dirty="0" sz="1400" spc="-10">
                <a:latin typeface="Georgia"/>
                <a:cs typeface="Georgia"/>
              </a:rPr>
              <a:t>0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region,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but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75" b="0" i="1">
                <a:latin typeface="Bookman Old Style"/>
                <a:cs typeface="Bookman Old Style"/>
              </a:rPr>
              <a:t> </a:t>
            </a:r>
            <a:r>
              <a:rPr dirty="0" sz="1400" spc="350" i="1">
                <a:latin typeface="Times New Roman"/>
                <a:cs typeface="Times New Roman"/>
              </a:rPr>
              <a:t>≥</a:t>
            </a:r>
            <a:r>
              <a:rPr dirty="0" sz="1400" spc="-5" i="1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Georgia"/>
                <a:cs typeface="Georgia"/>
              </a:rPr>
              <a:t>0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linearly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increases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with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x</a:t>
            </a:r>
            <a:r>
              <a:rPr dirty="0" sz="1400" spc="-25">
                <a:latin typeface="Georgia"/>
                <a:cs typeface="Georgia"/>
              </a:rPr>
              <a:t>.</a:t>
            </a:r>
            <a:endParaRPr sz="1400">
              <a:latin typeface="Georgia"/>
              <a:cs typeface="Georgia"/>
            </a:endParaRPr>
          </a:p>
          <a:p>
            <a:pPr marL="38354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83540" algn="l"/>
              </a:tabLst>
            </a:pP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potential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graph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does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not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contain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enough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information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to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describe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forces.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80719" y="878291"/>
            <a:ext cx="8319134" cy="640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558355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5"/>
              </a:spcBef>
            </a:pPr>
            <a:endParaRPr sz="1200">
              <a:latin typeface="Georgia"/>
              <a:cs typeface="Georgia"/>
            </a:endParaRPr>
          </a:p>
          <a:p>
            <a:pPr marL="50800">
              <a:lnSpc>
                <a:spcPct val="100000"/>
              </a:lnSpc>
            </a:pP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8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figure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shows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“potential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step”:</a:t>
            </a:r>
            <a:r>
              <a:rPr dirty="0" sz="1400" spc="240">
                <a:latin typeface="Georgia"/>
                <a:cs typeface="Georgia"/>
              </a:rPr>
              <a:t> </a:t>
            </a:r>
            <a:r>
              <a:rPr dirty="0" sz="1400" spc="-70" b="0" i="1">
                <a:latin typeface="Bookman Old Style"/>
                <a:cs typeface="Bookman Old Style"/>
              </a:rPr>
              <a:t>U</a:t>
            </a:r>
            <a:r>
              <a:rPr dirty="0" sz="1400" spc="-27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spc="185">
                <a:latin typeface="Georgia"/>
                <a:cs typeface="Georgia"/>
              </a:rPr>
              <a:t>=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0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for</a:t>
            </a:r>
            <a:r>
              <a:rPr dirty="0" sz="1400" spc="10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50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5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0,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and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 spc="-70" b="0" i="1">
                <a:latin typeface="Bookman Old Style"/>
                <a:cs typeface="Bookman Old Style"/>
              </a:rPr>
              <a:t>U</a:t>
            </a:r>
            <a:r>
              <a:rPr dirty="0" sz="1400" spc="-27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Georgia"/>
                <a:cs typeface="Georgia"/>
              </a:rPr>
              <a:t>(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>
                <a:latin typeface="Georgia"/>
                <a:cs typeface="Georgia"/>
              </a:rPr>
              <a:t>)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spc="185">
                <a:latin typeface="Georgia"/>
                <a:cs typeface="Georgia"/>
              </a:rPr>
              <a:t>=</a:t>
            </a:r>
            <a:r>
              <a:rPr dirty="0" sz="1400" spc="3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U</a:t>
            </a:r>
            <a:r>
              <a:rPr dirty="0" baseline="-11111" sz="1500">
                <a:latin typeface="Garamond"/>
                <a:cs typeface="Garamond"/>
              </a:rPr>
              <a:t>0</a:t>
            </a:r>
            <a:r>
              <a:rPr dirty="0" baseline="-11111" sz="1500" spc="345">
                <a:latin typeface="Garamond"/>
                <a:cs typeface="Garamond"/>
              </a:rPr>
              <a:t> </a:t>
            </a:r>
            <a:r>
              <a:rPr dirty="0" sz="1400">
                <a:latin typeface="Georgia"/>
                <a:cs typeface="Georgia"/>
              </a:rPr>
              <a:t>for</a:t>
            </a:r>
            <a:r>
              <a:rPr dirty="0" sz="1400" spc="10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50" b="0" i="1">
                <a:latin typeface="Bookman Old Style"/>
                <a:cs typeface="Bookman Old Style"/>
              </a:rPr>
              <a:t> </a:t>
            </a:r>
            <a:r>
              <a:rPr dirty="0" sz="1400" spc="350" i="1">
                <a:latin typeface="Times New Roman"/>
                <a:cs typeface="Times New Roman"/>
              </a:rPr>
              <a:t>≥</a:t>
            </a:r>
            <a:r>
              <a:rPr dirty="0" sz="1400" spc="20" i="1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Georgia"/>
                <a:cs typeface="Georgia"/>
              </a:rPr>
              <a:t>0.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20083" y="1712738"/>
            <a:ext cx="2456640" cy="62853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707758" y="2750220"/>
            <a:ext cx="7308215" cy="22053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latin typeface="Georgia"/>
                <a:cs typeface="Georgia"/>
              </a:rPr>
              <a:t>What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does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this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step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30">
                <a:latin typeface="Georgia"/>
                <a:cs typeface="Georgia"/>
              </a:rPr>
              <a:t>represent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terms</a:t>
            </a:r>
            <a:r>
              <a:rPr dirty="0" sz="1400" spc="4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of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forces?</a:t>
            </a:r>
            <a:r>
              <a:rPr dirty="0" sz="1400" spc="1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(Choose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one.)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Georgia"/>
              <a:cs typeface="Georgia"/>
            </a:endParaRPr>
          </a:p>
          <a:p>
            <a:pPr marL="394970" indent="-257175">
              <a:lnSpc>
                <a:spcPct val="100000"/>
              </a:lnSpc>
              <a:buAutoNum type="alphaUcPeriod"/>
              <a:tabLst>
                <a:tab pos="394970" algn="l"/>
              </a:tabLst>
            </a:pPr>
            <a:r>
              <a:rPr dirty="0" sz="1400">
                <a:latin typeface="Georgia"/>
                <a:cs typeface="Georgia"/>
              </a:rPr>
              <a:t>There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anywhere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except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for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35">
                <a:latin typeface="Georgia"/>
                <a:cs typeface="Georgia"/>
              </a:rPr>
              <a:t>leftward-</a:t>
            </a:r>
            <a:r>
              <a:rPr dirty="0" sz="1400" spc="-10">
                <a:latin typeface="Georgia"/>
                <a:cs typeface="Georgia"/>
              </a:rPr>
              <a:t>pointing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(or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very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near)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75" b="0" i="1">
                <a:latin typeface="Bookman Old Style"/>
                <a:cs typeface="Bookman Old Style"/>
              </a:rPr>
              <a:t> </a:t>
            </a:r>
            <a:r>
              <a:rPr dirty="0" sz="1400" spc="185">
                <a:latin typeface="Georgia"/>
                <a:cs typeface="Georgia"/>
              </a:rPr>
              <a:t>=</a:t>
            </a:r>
            <a:r>
              <a:rPr dirty="0" sz="1400" spc="5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0.</a:t>
            </a:r>
            <a:endParaRPr sz="1400">
              <a:latin typeface="Georgia"/>
              <a:cs typeface="Georgia"/>
            </a:endParaRPr>
          </a:p>
          <a:p>
            <a:pPr marL="394335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>
                <a:latin typeface="Georgia"/>
                <a:cs typeface="Georgia"/>
              </a:rPr>
              <a:t>There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80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75" b="0" i="1">
                <a:latin typeface="Bookman Old Style"/>
                <a:cs typeface="Bookman Old Style"/>
              </a:rPr>
              <a:t> </a:t>
            </a:r>
            <a:r>
              <a:rPr dirty="0" sz="1400" spc="-10">
                <a:latin typeface="Georgia"/>
                <a:cs typeface="Georgia"/>
              </a:rPr>
              <a:t>0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region,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but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constant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for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all</a:t>
            </a:r>
            <a:r>
              <a:rPr dirty="0" sz="1400" spc="6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80" b="0" i="1">
                <a:latin typeface="Bookman Old Style"/>
                <a:cs typeface="Bookman Old Style"/>
              </a:rPr>
              <a:t> </a:t>
            </a:r>
            <a:r>
              <a:rPr dirty="0" sz="1400" spc="350" i="1">
                <a:latin typeface="Times New Roman"/>
                <a:cs typeface="Times New Roman"/>
              </a:rPr>
              <a:t>≥</a:t>
            </a:r>
            <a:r>
              <a:rPr dirty="0" sz="1400" spc="-5" i="1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Georgia"/>
                <a:cs typeface="Georgia"/>
              </a:rPr>
              <a:t>0.</a:t>
            </a:r>
            <a:endParaRPr sz="1400">
              <a:latin typeface="Georgia"/>
              <a:cs typeface="Georgia"/>
            </a:endParaRPr>
          </a:p>
          <a:p>
            <a:pPr marL="394335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>
                <a:latin typeface="Georgia"/>
                <a:cs typeface="Georgia"/>
              </a:rPr>
              <a:t>There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75" b="0" i="1">
                <a:latin typeface="Bookman Old Style"/>
                <a:cs typeface="Bookman Old Style"/>
              </a:rPr>
              <a:t> </a:t>
            </a:r>
            <a:r>
              <a:rPr dirty="0" sz="1400" spc="250" b="0" i="1">
                <a:latin typeface="Bookman Old Style"/>
                <a:cs typeface="Bookman Old Style"/>
              </a:rPr>
              <a:t>&lt;</a:t>
            </a:r>
            <a:r>
              <a:rPr dirty="0" sz="1400" spc="-75" b="0" i="1">
                <a:latin typeface="Bookman Old Style"/>
                <a:cs typeface="Bookman Old Style"/>
              </a:rPr>
              <a:t> </a:t>
            </a:r>
            <a:r>
              <a:rPr dirty="0" sz="1400" spc="-10">
                <a:latin typeface="Georgia"/>
                <a:cs typeface="Georgia"/>
              </a:rPr>
              <a:t>0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region,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but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a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</a:t>
            </a:r>
            <a:r>
              <a:rPr dirty="0" sz="1400" spc="7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in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b="0" i="1">
                <a:latin typeface="Bookman Old Style"/>
                <a:cs typeface="Bookman Old Style"/>
              </a:rPr>
              <a:t>x</a:t>
            </a:r>
            <a:r>
              <a:rPr dirty="0" sz="1400" spc="-75" b="0" i="1">
                <a:latin typeface="Bookman Old Style"/>
                <a:cs typeface="Bookman Old Style"/>
              </a:rPr>
              <a:t> </a:t>
            </a:r>
            <a:r>
              <a:rPr dirty="0" sz="1400" spc="350" i="1">
                <a:latin typeface="Times New Roman"/>
                <a:cs typeface="Times New Roman"/>
              </a:rPr>
              <a:t>≥</a:t>
            </a:r>
            <a:r>
              <a:rPr dirty="0" sz="1400" spc="-5" i="1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Georgia"/>
                <a:cs typeface="Georgia"/>
              </a:rPr>
              <a:t>0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that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linearly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25">
                <a:latin typeface="Georgia"/>
                <a:cs typeface="Georgia"/>
              </a:rPr>
              <a:t>increases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with</a:t>
            </a:r>
            <a:r>
              <a:rPr dirty="0" sz="1400" spc="70">
                <a:latin typeface="Georgia"/>
                <a:cs typeface="Georgia"/>
              </a:rPr>
              <a:t> </a:t>
            </a:r>
            <a:r>
              <a:rPr dirty="0" sz="1400" spc="-25" b="0" i="1">
                <a:latin typeface="Bookman Old Style"/>
                <a:cs typeface="Bookman Old Style"/>
              </a:rPr>
              <a:t>x</a:t>
            </a:r>
            <a:r>
              <a:rPr dirty="0" sz="1400" spc="-25">
                <a:latin typeface="Georgia"/>
                <a:cs typeface="Georgia"/>
              </a:rPr>
              <a:t>.</a:t>
            </a:r>
            <a:endParaRPr sz="1400">
              <a:latin typeface="Georgia"/>
              <a:cs typeface="Georgia"/>
            </a:endParaRPr>
          </a:p>
          <a:p>
            <a:pPr marL="39497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970" algn="l"/>
              </a:tabLst>
            </a:pP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potential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graph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does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not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contain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enough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 spc="-20">
                <a:latin typeface="Georgia"/>
                <a:cs typeface="Georgia"/>
              </a:rPr>
              <a:t>information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to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describe</a:t>
            </a:r>
            <a:r>
              <a:rPr dirty="0" sz="1400" spc="5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the</a:t>
            </a:r>
            <a:r>
              <a:rPr dirty="0" sz="1400" spc="55">
                <a:latin typeface="Georgia"/>
                <a:cs typeface="Georgia"/>
              </a:rPr>
              <a:t> </a:t>
            </a:r>
            <a:r>
              <a:rPr dirty="0" sz="1400" spc="-10">
                <a:latin typeface="Georgia"/>
                <a:cs typeface="Georgia"/>
              </a:rPr>
              <a:t>forces.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tabLst>
                <a:tab pos="97472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60">
                <a:latin typeface="Georgia"/>
                <a:cs typeface="Georgia"/>
              </a:rPr>
              <a:t>A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545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413125" algn="l"/>
              </a:tabLst>
            </a:pPr>
            <a:r>
              <a:rPr dirty="0"/>
              <a:t>A</a:t>
            </a:r>
            <a:r>
              <a:rPr dirty="0" spc="305"/>
              <a:t> </a:t>
            </a:r>
            <a:r>
              <a:rPr dirty="0"/>
              <a:t>particle</a:t>
            </a:r>
            <a:r>
              <a:rPr dirty="0" spc="305"/>
              <a:t> </a:t>
            </a:r>
            <a:r>
              <a:rPr dirty="0"/>
              <a:t>with</a:t>
            </a:r>
            <a:r>
              <a:rPr dirty="0" spc="305"/>
              <a:t> </a:t>
            </a:r>
            <a:r>
              <a:rPr dirty="0"/>
              <a:t>energy</a:t>
            </a:r>
            <a:r>
              <a:rPr dirty="0" spc="300"/>
              <a:t> </a:t>
            </a:r>
            <a:r>
              <a:rPr dirty="0" spc="55" b="0" i="1">
                <a:latin typeface="Bookman Old Style"/>
                <a:cs typeface="Bookman Old Style"/>
              </a:rPr>
              <a:t>E</a:t>
            </a:r>
            <a:r>
              <a:rPr dirty="0" b="0" i="1">
                <a:latin typeface="Bookman Old Style"/>
                <a:cs typeface="Bookman Old Style"/>
              </a:rPr>
              <a:t>	</a:t>
            </a:r>
            <a:r>
              <a:rPr dirty="0"/>
              <a:t>approaches</a:t>
            </a:r>
            <a:r>
              <a:rPr dirty="0" spc="320"/>
              <a:t> </a:t>
            </a:r>
            <a:r>
              <a:rPr dirty="0"/>
              <a:t>a</a:t>
            </a:r>
            <a:r>
              <a:rPr dirty="0" spc="325"/>
              <a:t> </a:t>
            </a:r>
            <a:r>
              <a:rPr dirty="0"/>
              <a:t>potential</a:t>
            </a:r>
            <a:r>
              <a:rPr dirty="0" spc="330"/>
              <a:t> </a:t>
            </a:r>
            <a:r>
              <a:rPr dirty="0"/>
              <a:t>step</a:t>
            </a:r>
            <a:r>
              <a:rPr dirty="0" spc="320"/>
              <a:t> </a:t>
            </a:r>
            <a:r>
              <a:rPr dirty="0"/>
              <a:t>of</a:t>
            </a:r>
            <a:r>
              <a:rPr dirty="0" spc="325"/>
              <a:t> </a:t>
            </a:r>
            <a:r>
              <a:rPr dirty="0" spc="-10"/>
              <a:t>energy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554990" algn="l"/>
              </a:tabLst>
            </a:pPr>
            <a:r>
              <a:rPr dirty="0" spc="-25" b="0" i="1">
                <a:latin typeface="Bookman Old Style"/>
                <a:cs typeface="Bookman Old Style"/>
              </a:rPr>
              <a:t>U</a:t>
            </a:r>
            <a:r>
              <a:rPr dirty="0" baseline="-13550" sz="3075" spc="-37"/>
              <a:t>0</a:t>
            </a:r>
            <a:r>
              <a:rPr dirty="0" sz="2450" spc="-25"/>
              <a:t>.</a:t>
            </a:r>
            <a:r>
              <a:rPr dirty="0" sz="2450"/>
              <a:t>	(Choose</a:t>
            </a:r>
            <a:r>
              <a:rPr dirty="0" sz="2450" spc="-70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2437" y="2170390"/>
            <a:ext cx="8283575" cy="34397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9415" marR="184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006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some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chance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of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bouncing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back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some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chance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of continuing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on,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regardless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energies.</a:t>
            </a:r>
            <a:endParaRPr sz="2450">
              <a:latin typeface="Times New Roman"/>
              <a:cs typeface="Times New Roman"/>
            </a:endParaRPr>
          </a:p>
          <a:p>
            <a:pPr marL="3994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will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always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bounce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back,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regardless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energies.</a:t>
            </a:r>
            <a:endParaRPr sz="2450">
              <a:latin typeface="Times New Roman"/>
              <a:cs typeface="Times New Roman"/>
            </a:endParaRPr>
          </a:p>
          <a:p>
            <a:pPr marL="3994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941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3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0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U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baseline="-13550" sz="3075" spc="262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will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always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bounce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back,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3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-100" b="0" i="1">
                <a:latin typeface="Bookman Old Style"/>
                <a:cs typeface="Bookman Old Style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U</a:t>
            </a:r>
            <a:r>
              <a:rPr dirty="0" baseline="-13550" sz="3075" spc="-37">
                <a:latin typeface="Times New Roman"/>
                <a:cs typeface="Times New Roman"/>
              </a:rPr>
              <a:t>0</a:t>
            </a:r>
            <a:endParaRPr baseline="-13550" sz="3075">
              <a:latin typeface="Times New Roman"/>
              <a:cs typeface="Times New Roman"/>
            </a:endParaRPr>
          </a:p>
          <a:p>
            <a:pPr marL="400685">
              <a:lnSpc>
                <a:spcPct val="100000"/>
              </a:lnSpc>
              <a:spcBef>
                <a:spcPts val="50"/>
              </a:spcBef>
            </a:pP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20">
                <a:latin typeface="Times New Roman"/>
                <a:cs typeface="Times New Roman"/>
              </a:rPr>
              <a:t> will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continue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on.</a:t>
            </a:r>
            <a:endParaRPr sz="2450">
              <a:latin typeface="Times New Roman"/>
              <a:cs typeface="Times New Roman"/>
            </a:endParaRPr>
          </a:p>
          <a:p>
            <a:pPr algn="just" marL="398780" marR="17780" indent="-374015">
              <a:lnSpc>
                <a:spcPct val="101699"/>
              </a:lnSpc>
              <a:spcBef>
                <a:spcPts val="994"/>
              </a:spcBef>
              <a:buAutoNum type="alphaUcPeriod" startAt="4"/>
              <a:tabLst>
                <a:tab pos="40068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3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0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U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baseline="-13550" sz="3075" spc="262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will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always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bounce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back,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3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-100" b="0" i="1">
                <a:latin typeface="Bookman Old Style"/>
                <a:cs typeface="Bookman Old Style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U</a:t>
            </a:r>
            <a:r>
              <a:rPr dirty="0" baseline="-13550" sz="3075" spc="-37">
                <a:latin typeface="Times New Roman"/>
                <a:cs typeface="Times New Roman"/>
              </a:rPr>
              <a:t>0 </a:t>
            </a:r>
            <a:r>
              <a:rPr dirty="0" baseline="-13550" sz="3075" spc="-37">
                <a:latin typeface="Times New Roman"/>
                <a:cs typeface="Times New Roman"/>
              </a:rPr>
              <a:t>	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chance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bouncing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back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chance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continuing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on.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545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413125" algn="l"/>
              </a:tabLst>
            </a:pPr>
            <a:r>
              <a:rPr dirty="0"/>
              <a:t>A</a:t>
            </a:r>
            <a:r>
              <a:rPr dirty="0" spc="305"/>
              <a:t> </a:t>
            </a:r>
            <a:r>
              <a:rPr dirty="0"/>
              <a:t>particle</a:t>
            </a:r>
            <a:r>
              <a:rPr dirty="0" spc="305"/>
              <a:t> </a:t>
            </a:r>
            <a:r>
              <a:rPr dirty="0"/>
              <a:t>with</a:t>
            </a:r>
            <a:r>
              <a:rPr dirty="0" spc="305"/>
              <a:t> </a:t>
            </a:r>
            <a:r>
              <a:rPr dirty="0"/>
              <a:t>energy</a:t>
            </a:r>
            <a:r>
              <a:rPr dirty="0" spc="300"/>
              <a:t> </a:t>
            </a:r>
            <a:r>
              <a:rPr dirty="0" spc="55" b="0" i="1">
                <a:latin typeface="Bookman Old Style"/>
                <a:cs typeface="Bookman Old Style"/>
              </a:rPr>
              <a:t>E</a:t>
            </a:r>
            <a:r>
              <a:rPr dirty="0" b="0" i="1">
                <a:latin typeface="Bookman Old Style"/>
                <a:cs typeface="Bookman Old Style"/>
              </a:rPr>
              <a:t>	</a:t>
            </a:r>
            <a:r>
              <a:rPr dirty="0"/>
              <a:t>approaches</a:t>
            </a:r>
            <a:r>
              <a:rPr dirty="0" spc="320"/>
              <a:t> </a:t>
            </a:r>
            <a:r>
              <a:rPr dirty="0"/>
              <a:t>a</a:t>
            </a:r>
            <a:r>
              <a:rPr dirty="0" spc="325"/>
              <a:t> </a:t>
            </a:r>
            <a:r>
              <a:rPr dirty="0"/>
              <a:t>potential</a:t>
            </a:r>
            <a:r>
              <a:rPr dirty="0" spc="330"/>
              <a:t> </a:t>
            </a:r>
            <a:r>
              <a:rPr dirty="0"/>
              <a:t>step</a:t>
            </a:r>
            <a:r>
              <a:rPr dirty="0" spc="320"/>
              <a:t> </a:t>
            </a:r>
            <a:r>
              <a:rPr dirty="0"/>
              <a:t>of</a:t>
            </a:r>
            <a:r>
              <a:rPr dirty="0" spc="325"/>
              <a:t> </a:t>
            </a:r>
            <a:r>
              <a:rPr dirty="0" spc="-10"/>
              <a:t>energy</a:t>
            </a:r>
          </a:p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554990" algn="l"/>
              </a:tabLst>
            </a:pPr>
            <a:r>
              <a:rPr dirty="0" spc="-25" b="0" i="1">
                <a:latin typeface="Bookman Old Style"/>
                <a:cs typeface="Bookman Old Style"/>
              </a:rPr>
              <a:t>U</a:t>
            </a:r>
            <a:r>
              <a:rPr dirty="0" baseline="-13550" sz="3075" spc="-37"/>
              <a:t>0</a:t>
            </a:r>
            <a:r>
              <a:rPr dirty="0" sz="2450" spc="-25"/>
              <a:t>.</a:t>
            </a:r>
            <a:r>
              <a:rPr dirty="0" sz="2450"/>
              <a:t>	(Choose</a:t>
            </a:r>
            <a:r>
              <a:rPr dirty="0" sz="2450" spc="-70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5045" y="2170390"/>
            <a:ext cx="8291195" cy="40601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06400" marR="184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076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some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chance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of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bouncing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back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some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chance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of continuing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on,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regardless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energies.</a:t>
            </a:r>
            <a:endParaRPr sz="2450">
              <a:latin typeface="Times New Roman"/>
              <a:cs typeface="Times New Roman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will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always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bounce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back,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regardless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14">
                <a:latin typeface="Times New Roman"/>
                <a:cs typeface="Times New Roman"/>
              </a:rPr>
              <a:t>of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energies.</a:t>
            </a:r>
            <a:endParaRPr sz="2450">
              <a:latin typeface="Times New Roman"/>
              <a:cs typeface="Times New Roman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3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0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U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baseline="-13550" sz="3075" spc="262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will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always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bounce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back,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3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-100" b="0" i="1">
                <a:latin typeface="Bookman Old Style"/>
                <a:cs typeface="Bookman Old Style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U</a:t>
            </a:r>
            <a:r>
              <a:rPr dirty="0" baseline="-13550" sz="3075" spc="-37">
                <a:latin typeface="Times New Roman"/>
                <a:cs typeface="Times New Roman"/>
              </a:rPr>
              <a:t>0</a:t>
            </a:r>
            <a:endParaRPr baseline="-13550" sz="3075">
              <a:latin typeface="Times New Roman"/>
              <a:cs typeface="Times New Roman"/>
            </a:endParaRPr>
          </a:p>
          <a:p>
            <a:pPr marL="407670">
              <a:lnSpc>
                <a:spcPct val="100000"/>
              </a:lnSpc>
              <a:spcBef>
                <a:spcPts val="50"/>
              </a:spcBef>
            </a:pP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20">
                <a:latin typeface="Times New Roman"/>
                <a:cs typeface="Times New Roman"/>
              </a:rPr>
              <a:t> will </a:t>
            </a:r>
            <a:r>
              <a:rPr dirty="0" sz="2450" spc="-10">
                <a:latin typeface="Times New Roman"/>
                <a:cs typeface="Times New Roman"/>
              </a:rPr>
              <a:t>always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continue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on.</a:t>
            </a:r>
            <a:endParaRPr sz="2450">
              <a:latin typeface="Times New Roman"/>
              <a:cs typeface="Times New Roman"/>
            </a:endParaRPr>
          </a:p>
          <a:p>
            <a:pPr algn="just" marL="405765" marR="17780" indent="-374015">
              <a:lnSpc>
                <a:spcPct val="101699"/>
              </a:lnSpc>
              <a:spcBef>
                <a:spcPts val="994"/>
              </a:spcBef>
              <a:buAutoNum type="alphaUcPeriod" startAt="4"/>
              <a:tabLst>
                <a:tab pos="407670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3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&lt;</a:t>
            </a:r>
            <a:r>
              <a:rPr dirty="0" sz="2450" spc="-10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U</a:t>
            </a:r>
            <a:r>
              <a:rPr dirty="0" baseline="-13550" sz="3075">
                <a:latin typeface="Times New Roman"/>
                <a:cs typeface="Times New Roman"/>
              </a:rPr>
              <a:t>0</a:t>
            </a:r>
            <a:r>
              <a:rPr dirty="0" baseline="-13550" sz="3075" spc="262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will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always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bounce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back,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3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-100" b="0" i="1">
                <a:latin typeface="Bookman Old Style"/>
                <a:cs typeface="Bookman Old Style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U</a:t>
            </a:r>
            <a:r>
              <a:rPr dirty="0" baseline="-13550" sz="3075" spc="-37">
                <a:latin typeface="Times New Roman"/>
                <a:cs typeface="Times New Roman"/>
              </a:rPr>
              <a:t>0 </a:t>
            </a:r>
            <a:r>
              <a:rPr dirty="0" baseline="-13550" sz="3075" spc="-37">
                <a:latin typeface="Times New Roman"/>
                <a:cs typeface="Times New Roman"/>
              </a:rPr>
              <a:t>	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chance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bouncing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back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some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chance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of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continuing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on.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945"/>
              </a:spcBef>
              <a:tabLst>
                <a:tab pos="16338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545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2810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An energy</a:t>
            </a:r>
            <a:r>
              <a:rPr dirty="0" spc="10"/>
              <a:t> </a:t>
            </a:r>
            <a:r>
              <a:rPr dirty="0"/>
              <a:t>eigenstate</a:t>
            </a:r>
            <a:r>
              <a:rPr dirty="0" spc="10"/>
              <a:t> </a:t>
            </a:r>
            <a:r>
              <a:rPr dirty="0"/>
              <a:t>(or</a:t>
            </a:r>
            <a:r>
              <a:rPr dirty="0" spc="5"/>
              <a:t> </a:t>
            </a:r>
            <a:r>
              <a:rPr dirty="0" spc="85"/>
              <a:t>part</a:t>
            </a:r>
            <a:r>
              <a:rPr dirty="0" spc="10"/>
              <a:t> </a:t>
            </a:r>
            <a:r>
              <a:rPr dirty="0" spc="-10"/>
              <a:t>of</a:t>
            </a:r>
            <a:r>
              <a:rPr dirty="0" spc="15"/>
              <a:t> </a:t>
            </a:r>
            <a:r>
              <a:rPr dirty="0"/>
              <a:t>an</a:t>
            </a:r>
            <a:r>
              <a:rPr dirty="0" spc="5"/>
              <a:t> </a:t>
            </a:r>
            <a:r>
              <a:rPr dirty="0"/>
              <a:t>energy</a:t>
            </a:r>
            <a:r>
              <a:rPr dirty="0" spc="10"/>
              <a:t> </a:t>
            </a:r>
            <a:r>
              <a:rPr dirty="0"/>
              <a:t>eigenstate)</a:t>
            </a:r>
            <a:r>
              <a:rPr dirty="0" spc="10"/>
              <a:t> </a:t>
            </a:r>
            <a:r>
              <a:rPr dirty="0" spc="-10"/>
              <a:t>of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-20"/>
              <a:t>form </a:t>
            </a:r>
            <a:r>
              <a:rPr dirty="0" b="0" i="1">
                <a:latin typeface="Bookman Old Style"/>
                <a:cs typeface="Bookman Old Style"/>
              </a:rPr>
              <a:t>Ce</a:t>
            </a:r>
            <a:r>
              <a:rPr dirty="0" baseline="24390" sz="3075" i="1">
                <a:latin typeface="Times New Roman"/>
                <a:cs typeface="Times New Roman"/>
              </a:rPr>
              <a:t>−</a:t>
            </a:r>
            <a:r>
              <a:rPr dirty="0" baseline="24390" sz="3075" b="0" i="1">
                <a:latin typeface="Bookman Old Style"/>
                <a:cs typeface="Bookman Old Style"/>
              </a:rPr>
              <a:t>ikx</a:t>
            </a:r>
            <a:r>
              <a:rPr dirty="0" baseline="24390" sz="3075" spc="60" b="0" i="1">
                <a:latin typeface="Bookman Old Style"/>
                <a:cs typeface="Bookman Old Style"/>
              </a:rPr>
              <a:t> </a:t>
            </a:r>
            <a:r>
              <a:rPr dirty="0" sz="2450"/>
              <a:t>for</a:t>
            </a:r>
            <a:r>
              <a:rPr dirty="0" sz="2450" spc="15"/>
              <a:t> </a:t>
            </a:r>
            <a:r>
              <a:rPr dirty="0" sz="2450"/>
              <a:t>positive</a:t>
            </a:r>
            <a:r>
              <a:rPr dirty="0" sz="2450" spc="15"/>
              <a:t> </a:t>
            </a:r>
            <a:r>
              <a:rPr dirty="0" sz="2450" b="0" i="1">
                <a:latin typeface="Bookman Old Style"/>
                <a:cs typeface="Bookman Old Style"/>
              </a:rPr>
              <a:t>k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/>
              <a:t>represents</a:t>
            </a:r>
            <a:r>
              <a:rPr dirty="0" sz="2450" spc="15"/>
              <a:t> </a:t>
            </a:r>
            <a:r>
              <a:rPr dirty="0" sz="2450"/>
              <a:t>which</a:t>
            </a:r>
            <a:r>
              <a:rPr dirty="0" sz="2450" spc="20"/>
              <a:t> </a:t>
            </a:r>
            <a:r>
              <a:rPr dirty="0" sz="2450"/>
              <a:t>of</a:t>
            </a:r>
            <a:r>
              <a:rPr dirty="0" sz="2450" spc="20"/>
              <a:t> </a:t>
            </a:r>
            <a:r>
              <a:rPr dirty="0" sz="2450"/>
              <a:t>the</a:t>
            </a:r>
            <a:r>
              <a:rPr dirty="0" sz="2450" spc="15"/>
              <a:t> </a:t>
            </a:r>
            <a:r>
              <a:rPr dirty="0" sz="2450" spc="-25"/>
              <a:t>following?</a:t>
            </a:r>
            <a:r>
              <a:rPr dirty="0" sz="2450" spc="265"/>
              <a:t> </a:t>
            </a:r>
            <a:r>
              <a:rPr dirty="0" sz="2450" spc="-10"/>
              <a:t>Assume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2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-105" b="0" i="1">
                <a:latin typeface="Bookman Old Style"/>
                <a:cs typeface="Bookman Old Style"/>
              </a:rPr>
              <a:t> </a:t>
            </a:r>
            <a:r>
              <a:rPr dirty="0" sz="2450"/>
              <a:t>0.</a:t>
            </a:r>
            <a:r>
              <a:rPr dirty="0" sz="2450" spc="305"/>
              <a:t> </a:t>
            </a:r>
            <a:r>
              <a:rPr dirty="0" sz="2450"/>
              <a:t>(Choose</a:t>
            </a:r>
            <a:r>
              <a:rPr dirty="0" sz="2450" spc="6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38836"/>
            <a:ext cx="771334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right.</a:t>
            </a:r>
            <a:endParaRPr sz="2450">
              <a:latin typeface="Times New Roman"/>
              <a:cs typeface="Times New Roman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left.</a:t>
            </a:r>
            <a:endParaRPr sz="245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exists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right.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exists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left.</a:t>
            </a:r>
            <a:endParaRPr sz="245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E.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545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26005"/>
            <a:ext cx="82810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An energy</a:t>
            </a:r>
            <a:r>
              <a:rPr dirty="0" spc="10"/>
              <a:t> </a:t>
            </a:r>
            <a:r>
              <a:rPr dirty="0"/>
              <a:t>eigenstate</a:t>
            </a:r>
            <a:r>
              <a:rPr dirty="0" spc="10"/>
              <a:t> </a:t>
            </a:r>
            <a:r>
              <a:rPr dirty="0"/>
              <a:t>(or</a:t>
            </a:r>
            <a:r>
              <a:rPr dirty="0" spc="5"/>
              <a:t> </a:t>
            </a:r>
            <a:r>
              <a:rPr dirty="0" spc="85"/>
              <a:t>part</a:t>
            </a:r>
            <a:r>
              <a:rPr dirty="0" spc="10"/>
              <a:t> </a:t>
            </a:r>
            <a:r>
              <a:rPr dirty="0" spc="-10"/>
              <a:t>of</a:t>
            </a:r>
            <a:r>
              <a:rPr dirty="0" spc="15"/>
              <a:t> </a:t>
            </a:r>
            <a:r>
              <a:rPr dirty="0"/>
              <a:t>an</a:t>
            </a:r>
            <a:r>
              <a:rPr dirty="0" spc="5"/>
              <a:t> </a:t>
            </a:r>
            <a:r>
              <a:rPr dirty="0"/>
              <a:t>energy</a:t>
            </a:r>
            <a:r>
              <a:rPr dirty="0" spc="10"/>
              <a:t> </a:t>
            </a:r>
            <a:r>
              <a:rPr dirty="0"/>
              <a:t>eigenstate)</a:t>
            </a:r>
            <a:r>
              <a:rPr dirty="0" spc="10"/>
              <a:t> </a:t>
            </a:r>
            <a:r>
              <a:rPr dirty="0" spc="-10"/>
              <a:t>of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-20"/>
              <a:t>form </a:t>
            </a:r>
            <a:r>
              <a:rPr dirty="0" b="0" i="1">
                <a:latin typeface="Bookman Old Style"/>
                <a:cs typeface="Bookman Old Style"/>
              </a:rPr>
              <a:t>Ce</a:t>
            </a:r>
            <a:r>
              <a:rPr dirty="0" baseline="24390" sz="3075" i="1">
                <a:latin typeface="Times New Roman"/>
                <a:cs typeface="Times New Roman"/>
              </a:rPr>
              <a:t>−</a:t>
            </a:r>
            <a:r>
              <a:rPr dirty="0" baseline="24390" sz="3075" b="0" i="1">
                <a:latin typeface="Bookman Old Style"/>
                <a:cs typeface="Bookman Old Style"/>
              </a:rPr>
              <a:t>ikx</a:t>
            </a:r>
            <a:r>
              <a:rPr dirty="0" baseline="24390" sz="3075" spc="60" b="0" i="1">
                <a:latin typeface="Bookman Old Style"/>
                <a:cs typeface="Bookman Old Style"/>
              </a:rPr>
              <a:t> </a:t>
            </a:r>
            <a:r>
              <a:rPr dirty="0" sz="2450"/>
              <a:t>for</a:t>
            </a:r>
            <a:r>
              <a:rPr dirty="0" sz="2450" spc="15"/>
              <a:t> </a:t>
            </a:r>
            <a:r>
              <a:rPr dirty="0" sz="2450"/>
              <a:t>positive</a:t>
            </a:r>
            <a:r>
              <a:rPr dirty="0" sz="2450" spc="15"/>
              <a:t> </a:t>
            </a:r>
            <a:r>
              <a:rPr dirty="0" sz="2450" b="0" i="1">
                <a:latin typeface="Bookman Old Style"/>
                <a:cs typeface="Bookman Old Style"/>
              </a:rPr>
              <a:t>k</a:t>
            </a:r>
            <a:r>
              <a:rPr dirty="0" sz="2450" spc="-45" b="0" i="1">
                <a:latin typeface="Bookman Old Style"/>
                <a:cs typeface="Bookman Old Style"/>
              </a:rPr>
              <a:t> </a:t>
            </a:r>
            <a:r>
              <a:rPr dirty="0" sz="2450"/>
              <a:t>represents</a:t>
            </a:r>
            <a:r>
              <a:rPr dirty="0" sz="2450" spc="15"/>
              <a:t> </a:t>
            </a:r>
            <a:r>
              <a:rPr dirty="0" sz="2450"/>
              <a:t>which</a:t>
            </a:r>
            <a:r>
              <a:rPr dirty="0" sz="2450" spc="20"/>
              <a:t> </a:t>
            </a:r>
            <a:r>
              <a:rPr dirty="0" sz="2450"/>
              <a:t>of</a:t>
            </a:r>
            <a:r>
              <a:rPr dirty="0" sz="2450" spc="20"/>
              <a:t> </a:t>
            </a:r>
            <a:r>
              <a:rPr dirty="0" sz="2450"/>
              <a:t>the</a:t>
            </a:r>
            <a:r>
              <a:rPr dirty="0" sz="2450" spc="15"/>
              <a:t> </a:t>
            </a:r>
            <a:r>
              <a:rPr dirty="0" sz="2450" spc="-25"/>
              <a:t>following?</a:t>
            </a:r>
            <a:r>
              <a:rPr dirty="0" sz="2450" spc="265"/>
              <a:t> </a:t>
            </a:r>
            <a:r>
              <a:rPr dirty="0" sz="2450" spc="-10"/>
              <a:t>Assume </a:t>
            </a:r>
            <a:r>
              <a:rPr dirty="0" sz="2450" spc="114" b="0" i="1">
                <a:latin typeface="Bookman Old Style"/>
                <a:cs typeface="Bookman Old Style"/>
              </a:rPr>
              <a:t>E</a:t>
            </a:r>
            <a:r>
              <a:rPr dirty="0" sz="2450" spc="25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-105" b="0" i="1">
                <a:latin typeface="Bookman Old Style"/>
                <a:cs typeface="Bookman Old Style"/>
              </a:rPr>
              <a:t> </a:t>
            </a:r>
            <a:r>
              <a:rPr dirty="0" sz="2450"/>
              <a:t>0.</a:t>
            </a:r>
            <a:r>
              <a:rPr dirty="0" sz="2450" spc="305"/>
              <a:t> </a:t>
            </a:r>
            <a:r>
              <a:rPr dirty="0" sz="2450"/>
              <a:t>(Choose</a:t>
            </a:r>
            <a:r>
              <a:rPr dirty="0" sz="2450" spc="65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38836"/>
            <a:ext cx="7720965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right.</a:t>
            </a:r>
            <a:endParaRPr sz="245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speed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left.</a:t>
            </a:r>
            <a:endParaRPr sz="2450">
              <a:latin typeface="Times New Roman"/>
              <a:cs typeface="Times New Roman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exists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right.</a:t>
            </a:r>
            <a:endParaRPr sz="245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exists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left.</a:t>
            </a:r>
            <a:endParaRPr sz="245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E.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545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86661"/>
            <a:ext cx="82810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100"/>
              <a:t> </a:t>
            </a:r>
            <a:r>
              <a:rPr dirty="0"/>
              <a:t>Equation</a:t>
            </a:r>
            <a:r>
              <a:rPr dirty="0" spc="110"/>
              <a:t> </a:t>
            </a:r>
            <a:r>
              <a:rPr dirty="0" spc="-10"/>
              <a:t>6.16</a:t>
            </a:r>
            <a:r>
              <a:rPr dirty="0" spc="110"/>
              <a:t> </a:t>
            </a:r>
            <a:r>
              <a:rPr dirty="0"/>
              <a:t>(p.</a:t>
            </a:r>
            <a:r>
              <a:rPr dirty="0" spc="105"/>
              <a:t> </a:t>
            </a:r>
            <a:r>
              <a:rPr dirty="0"/>
              <a:t>298)</a:t>
            </a:r>
            <a:r>
              <a:rPr dirty="0" spc="110"/>
              <a:t> </a:t>
            </a:r>
            <a:r>
              <a:rPr dirty="0" spc="-10"/>
              <a:t>we</a:t>
            </a:r>
            <a:r>
              <a:rPr dirty="0" spc="105"/>
              <a:t> </a:t>
            </a:r>
            <a:r>
              <a:rPr dirty="0"/>
              <a:t>left</a:t>
            </a:r>
            <a:r>
              <a:rPr dirty="0" spc="110"/>
              <a:t> </a:t>
            </a:r>
            <a:r>
              <a:rPr dirty="0"/>
              <a:t>out</a:t>
            </a:r>
            <a:r>
              <a:rPr dirty="0" spc="110"/>
              <a:t> </a:t>
            </a:r>
            <a:r>
              <a:rPr dirty="0"/>
              <a:t>a</a:t>
            </a:r>
            <a:r>
              <a:rPr dirty="0" spc="110"/>
              <a:t> </a:t>
            </a:r>
            <a:r>
              <a:rPr dirty="0"/>
              <a:t>term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form</a:t>
            </a:r>
            <a:r>
              <a:rPr dirty="0" spc="110"/>
              <a:t> </a:t>
            </a:r>
            <a:r>
              <a:rPr dirty="0" b="0" i="1">
                <a:latin typeface="Bookman Old Style"/>
                <a:cs typeface="Bookman Old Style"/>
              </a:rPr>
              <a:t>e</a:t>
            </a:r>
            <a:r>
              <a:rPr dirty="0" baseline="24390" sz="3075" i="1">
                <a:latin typeface="Times New Roman"/>
                <a:cs typeface="Times New Roman"/>
              </a:rPr>
              <a:t>−</a:t>
            </a:r>
            <a:r>
              <a:rPr dirty="0" baseline="24390" sz="3075" b="0" i="1">
                <a:latin typeface="Bookman Old Style"/>
                <a:cs typeface="Bookman Old Style"/>
              </a:rPr>
              <a:t>ikx</a:t>
            </a:r>
            <a:r>
              <a:rPr dirty="0" baseline="24390" sz="3075" spc="232" b="0" i="1">
                <a:latin typeface="Bookman Old Style"/>
                <a:cs typeface="Bookman Old Style"/>
              </a:rPr>
              <a:t> </a:t>
            </a:r>
            <a:r>
              <a:rPr dirty="0" sz="2450" spc="-25"/>
              <a:t>in </a:t>
            </a:r>
            <a:r>
              <a:rPr dirty="0" sz="2450"/>
              <a:t>the</a:t>
            </a:r>
            <a:r>
              <a:rPr dirty="0" sz="2450" spc="-35"/>
              <a:t> </a:t>
            </a:r>
            <a:r>
              <a:rPr dirty="0" sz="2450"/>
              <a:t>region</a:t>
            </a:r>
            <a:r>
              <a:rPr dirty="0" sz="2450" spc="70"/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110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-110" b="0" i="1">
                <a:latin typeface="Bookman Old Style"/>
                <a:cs typeface="Bookman Old Style"/>
              </a:rPr>
              <a:t> </a:t>
            </a:r>
            <a:r>
              <a:rPr dirty="0" sz="2450"/>
              <a:t>0</a:t>
            </a:r>
            <a:r>
              <a:rPr dirty="0" sz="2450" spc="75"/>
              <a:t> </a:t>
            </a:r>
            <a:r>
              <a:rPr dirty="0" sz="2450"/>
              <a:t>because</a:t>
            </a:r>
            <a:r>
              <a:rPr dirty="0" sz="2450" spc="70"/>
              <a:t> </a:t>
            </a:r>
            <a:r>
              <a:rPr dirty="0" sz="2450"/>
              <a:t>.</a:t>
            </a:r>
            <a:r>
              <a:rPr dirty="0" sz="2450" spc="-229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(Choose</a:t>
            </a:r>
            <a:r>
              <a:rPr dirty="0" sz="2450" spc="70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119914"/>
            <a:ext cx="8253095" cy="1923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term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can’t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normalized.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term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part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90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energy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eigenstate,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appear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particular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scenario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considering.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term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part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eigenstate.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545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1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86661"/>
            <a:ext cx="82810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100"/>
              <a:t> </a:t>
            </a:r>
            <a:r>
              <a:rPr dirty="0"/>
              <a:t>Equation</a:t>
            </a:r>
            <a:r>
              <a:rPr dirty="0" spc="110"/>
              <a:t> </a:t>
            </a:r>
            <a:r>
              <a:rPr dirty="0" spc="-10"/>
              <a:t>6.16</a:t>
            </a:r>
            <a:r>
              <a:rPr dirty="0" spc="110"/>
              <a:t> </a:t>
            </a:r>
            <a:r>
              <a:rPr dirty="0"/>
              <a:t>(p.</a:t>
            </a:r>
            <a:r>
              <a:rPr dirty="0" spc="105"/>
              <a:t> </a:t>
            </a:r>
            <a:r>
              <a:rPr dirty="0"/>
              <a:t>298)</a:t>
            </a:r>
            <a:r>
              <a:rPr dirty="0" spc="110"/>
              <a:t> </a:t>
            </a:r>
            <a:r>
              <a:rPr dirty="0" spc="-10"/>
              <a:t>we</a:t>
            </a:r>
            <a:r>
              <a:rPr dirty="0" spc="105"/>
              <a:t> </a:t>
            </a:r>
            <a:r>
              <a:rPr dirty="0"/>
              <a:t>left</a:t>
            </a:r>
            <a:r>
              <a:rPr dirty="0" spc="110"/>
              <a:t> </a:t>
            </a:r>
            <a:r>
              <a:rPr dirty="0"/>
              <a:t>out</a:t>
            </a:r>
            <a:r>
              <a:rPr dirty="0" spc="110"/>
              <a:t> </a:t>
            </a:r>
            <a:r>
              <a:rPr dirty="0"/>
              <a:t>a</a:t>
            </a:r>
            <a:r>
              <a:rPr dirty="0" spc="110"/>
              <a:t> </a:t>
            </a:r>
            <a:r>
              <a:rPr dirty="0"/>
              <a:t>term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form</a:t>
            </a:r>
            <a:r>
              <a:rPr dirty="0" spc="110"/>
              <a:t> </a:t>
            </a:r>
            <a:r>
              <a:rPr dirty="0" b="0" i="1">
                <a:latin typeface="Bookman Old Style"/>
                <a:cs typeface="Bookman Old Style"/>
              </a:rPr>
              <a:t>e</a:t>
            </a:r>
            <a:r>
              <a:rPr dirty="0" baseline="24390" sz="3075" i="1">
                <a:latin typeface="Times New Roman"/>
                <a:cs typeface="Times New Roman"/>
              </a:rPr>
              <a:t>−</a:t>
            </a:r>
            <a:r>
              <a:rPr dirty="0" baseline="24390" sz="3075" b="0" i="1">
                <a:latin typeface="Bookman Old Style"/>
                <a:cs typeface="Bookman Old Style"/>
              </a:rPr>
              <a:t>ikx</a:t>
            </a:r>
            <a:r>
              <a:rPr dirty="0" baseline="24390" sz="3075" spc="232" b="0" i="1">
                <a:latin typeface="Bookman Old Style"/>
                <a:cs typeface="Bookman Old Style"/>
              </a:rPr>
              <a:t> </a:t>
            </a:r>
            <a:r>
              <a:rPr dirty="0" sz="2450" spc="-25"/>
              <a:t>in </a:t>
            </a:r>
            <a:r>
              <a:rPr dirty="0" sz="2450"/>
              <a:t>the</a:t>
            </a:r>
            <a:r>
              <a:rPr dirty="0" sz="2450" spc="-35"/>
              <a:t> </a:t>
            </a:r>
            <a:r>
              <a:rPr dirty="0" sz="2450"/>
              <a:t>region</a:t>
            </a:r>
            <a:r>
              <a:rPr dirty="0" sz="2450" spc="70"/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110" b="0" i="1">
                <a:latin typeface="Bookman Old Style"/>
                <a:cs typeface="Bookman Old Style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-110" b="0" i="1">
                <a:latin typeface="Bookman Old Style"/>
                <a:cs typeface="Bookman Old Style"/>
              </a:rPr>
              <a:t> </a:t>
            </a:r>
            <a:r>
              <a:rPr dirty="0" sz="2450"/>
              <a:t>0</a:t>
            </a:r>
            <a:r>
              <a:rPr dirty="0" sz="2450" spc="75"/>
              <a:t> </a:t>
            </a:r>
            <a:r>
              <a:rPr dirty="0" sz="2450"/>
              <a:t>because</a:t>
            </a:r>
            <a:r>
              <a:rPr dirty="0" sz="2450" spc="70"/>
              <a:t> </a:t>
            </a:r>
            <a:r>
              <a:rPr dirty="0" sz="2450"/>
              <a:t>.</a:t>
            </a:r>
            <a:r>
              <a:rPr dirty="0" sz="2450" spc="-229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.</a:t>
            </a:r>
            <a:r>
              <a:rPr dirty="0" sz="2450" spc="-225"/>
              <a:t> </a:t>
            </a:r>
            <a:r>
              <a:rPr dirty="0" sz="2450"/>
              <a:t>(Choose</a:t>
            </a:r>
            <a:r>
              <a:rPr dirty="0" sz="2450" spc="70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19914"/>
            <a:ext cx="8264525" cy="25438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term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can’t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normalized.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term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part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90">
                <a:latin typeface="Times New Roman"/>
                <a:cs typeface="Times New Roman"/>
              </a:rPr>
              <a:t>of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energy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eigenstate,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doesn’t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appear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particular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scenario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considering.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100">
                <a:latin typeface="Times New Roman"/>
                <a:cs typeface="Times New Roman"/>
              </a:rPr>
              <a:t>That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term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part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eigenstate.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6090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0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65"/>
              <a:t> </a:t>
            </a:r>
            <a:r>
              <a:rPr dirty="0" spc="-20"/>
              <a:t>figure</a:t>
            </a:r>
            <a:r>
              <a:rPr dirty="0" spc="65"/>
              <a:t> </a:t>
            </a:r>
            <a:r>
              <a:rPr dirty="0"/>
              <a:t>represents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25"/>
              <a:t>wavefunction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a</a:t>
            </a:r>
            <a:r>
              <a:rPr dirty="0" spc="65"/>
              <a:t> </a:t>
            </a:r>
            <a:r>
              <a:rPr dirty="0" spc="-10"/>
              <a:t>particle.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20056" y="1795123"/>
            <a:ext cx="2448461" cy="597784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18819" y="2801288"/>
            <a:ext cx="8715375" cy="31362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z="2450" spc="-30">
                <a:latin typeface="Times New Roman"/>
                <a:cs typeface="Times New Roman"/>
              </a:rPr>
              <a:t>Suppose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is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moving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-105">
                <a:latin typeface="Times New Roman"/>
                <a:cs typeface="Times New Roman"/>
              </a:rPr>
              <a:t> 30 </a:t>
            </a:r>
            <a:r>
              <a:rPr dirty="0" sz="2450" spc="100">
                <a:latin typeface="Times New Roman"/>
                <a:cs typeface="Times New Roman"/>
              </a:rPr>
              <a:t>m/s.</a:t>
            </a:r>
            <a:r>
              <a:rPr dirty="0" sz="2450" spc="3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tells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us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that.</a:t>
            </a:r>
            <a:r>
              <a:rPr dirty="0" sz="2450" spc="-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(Choose one.)</a:t>
            </a:r>
            <a:endParaRPr sz="2450">
              <a:latin typeface="Times New Roman"/>
              <a:cs typeface="Times New Roman"/>
            </a:endParaRPr>
          </a:p>
          <a:p>
            <a:pPr marL="382905" marR="465455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pieces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moving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30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m/s.</a:t>
            </a:r>
            <a:endParaRPr sz="2450">
              <a:latin typeface="Times New Roman"/>
              <a:cs typeface="Times New Roman"/>
            </a:endParaRPr>
          </a:p>
          <a:p>
            <a:pPr marL="382905" marR="46609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417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incident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waves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moving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30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100">
                <a:latin typeface="Times New Roman"/>
                <a:cs typeface="Times New Roman"/>
              </a:rPr>
              <a:t>m/s,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parts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be.</a:t>
            </a:r>
            <a:endParaRPr sz="2450">
              <a:latin typeface="Times New Roman"/>
              <a:cs typeface="Times New Roman"/>
            </a:endParaRPr>
          </a:p>
          <a:p>
            <a:pPr marL="38290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packet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30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m/s.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6090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0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65"/>
              <a:t> </a:t>
            </a:r>
            <a:r>
              <a:rPr dirty="0" spc="-20"/>
              <a:t>figure</a:t>
            </a:r>
            <a:r>
              <a:rPr dirty="0" spc="65"/>
              <a:t> </a:t>
            </a:r>
            <a:r>
              <a:rPr dirty="0"/>
              <a:t>represents</a:t>
            </a:r>
            <a:r>
              <a:rPr dirty="0" spc="7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 spc="-25"/>
              <a:t>wavefunction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a</a:t>
            </a:r>
            <a:r>
              <a:rPr dirty="0" spc="65"/>
              <a:t> </a:t>
            </a:r>
            <a:r>
              <a:rPr dirty="0" spc="-10"/>
              <a:t>particle.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20056" y="1795123"/>
            <a:ext cx="2448461" cy="597784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07758" y="2801288"/>
            <a:ext cx="8726805" cy="451548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23495" marR="5080">
              <a:lnSpc>
                <a:spcPct val="101699"/>
              </a:lnSpc>
              <a:spcBef>
                <a:spcPts val="75"/>
              </a:spcBef>
            </a:pPr>
            <a:r>
              <a:rPr dirty="0" sz="2450" spc="-30">
                <a:latin typeface="Times New Roman"/>
                <a:cs typeface="Times New Roman"/>
              </a:rPr>
              <a:t>Suppose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is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moving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-105">
                <a:latin typeface="Times New Roman"/>
                <a:cs typeface="Times New Roman"/>
              </a:rPr>
              <a:t> 30 </a:t>
            </a:r>
            <a:r>
              <a:rPr dirty="0" sz="2450" spc="100">
                <a:latin typeface="Times New Roman"/>
                <a:cs typeface="Times New Roman"/>
              </a:rPr>
              <a:t>m/s.</a:t>
            </a:r>
            <a:r>
              <a:rPr dirty="0" sz="2450" spc="3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tells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us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90">
                <a:latin typeface="Times New Roman"/>
                <a:cs typeface="Times New Roman"/>
              </a:rPr>
              <a:t>that.</a:t>
            </a:r>
            <a:r>
              <a:rPr dirty="0" sz="2450" spc="-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.</a:t>
            </a:r>
            <a:r>
              <a:rPr dirty="0" sz="2450" spc="-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(Choose one.)</a:t>
            </a:r>
            <a:endParaRPr sz="2450">
              <a:latin typeface="Times New Roman"/>
              <a:cs typeface="Times New Roman"/>
            </a:endParaRPr>
          </a:p>
          <a:p>
            <a:pPr marL="393700" marR="465455" indent="-370205">
              <a:lnSpc>
                <a:spcPct val="101699"/>
              </a:lnSpc>
              <a:spcBef>
                <a:spcPts val="15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pieces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particle’s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moving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30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m/s.</a:t>
            </a:r>
            <a:endParaRPr sz="2450">
              <a:latin typeface="Times New Roman"/>
              <a:cs typeface="Times New Roman"/>
            </a:endParaRPr>
          </a:p>
          <a:p>
            <a:pPr marL="393700" marR="46609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incident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waves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moving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30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100">
                <a:latin typeface="Times New Roman"/>
                <a:cs typeface="Times New Roman"/>
              </a:rPr>
              <a:t>m/s,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55">
                <a:latin typeface="Times New Roman"/>
                <a:cs typeface="Times New Roman"/>
              </a:rPr>
              <a:t>parts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packet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30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m/s.</a:t>
            </a:r>
            <a:endParaRPr sz="2450">
              <a:latin typeface="Times New Roman"/>
              <a:cs typeface="Times New Roman"/>
            </a:endParaRPr>
          </a:p>
          <a:p>
            <a:pPr algn="just" marL="23495" marR="4622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55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waves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make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moving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at </a:t>
            </a:r>
            <a:r>
              <a:rPr dirty="0" sz="2450">
                <a:latin typeface="Times New Roman"/>
                <a:cs typeface="Times New Roman"/>
              </a:rPr>
              <a:t>different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velocities,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85">
                <a:latin typeface="Times New Roman"/>
                <a:cs typeface="Times New Roman"/>
              </a:rPr>
              <a:t>but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corresponds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ob- </a:t>
            </a:r>
            <a:r>
              <a:rPr dirty="0" sz="2450">
                <a:latin typeface="Times New Roman"/>
                <a:cs typeface="Times New Roman"/>
              </a:rPr>
              <a:t>served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motion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particle.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75"/>
              <a:t>A</a:t>
            </a:r>
            <a:r>
              <a:rPr dirty="0" spc="430"/>
              <a:t> </a:t>
            </a:r>
            <a:r>
              <a:rPr dirty="0" spc="10"/>
              <a:t>standing</a:t>
            </a:r>
            <a:r>
              <a:rPr dirty="0" spc="434"/>
              <a:t> </a:t>
            </a:r>
            <a:r>
              <a:rPr dirty="0" spc="-100"/>
              <a:t>wave</a:t>
            </a:r>
            <a:r>
              <a:rPr dirty="0" spc="430"/>
              <a:t> </a:t>
            </a:r>
            <a:r>
              <a:rPr dirty="0" spc="60"/>
              <a:t>starts</a:t>
            </a:r>
            <a:r>
              <a:rPr dirty="0" spc="430"/>
              <a:t> </a:t>
            </a:r>
            <a:r>
              <a:rPr dirty="0" spc="40"/>
              <a:t>out</a:t>
            </a:r>
            <a:r>
              <a:rPr dirty="0" spc="430"/>
              <a:t> </a:t>
            </a:r>
            <a:r>
              <a:rPr dirty="0" spc="-10"/>
              <a:t>in</a:t>
            </a:r>
            <a:r>
              <a:rPr dirty="0" spc="434"/>
              <a:t> </a:t>
            </a:r>
            <a:r>
              <a:rPr dirty="0" spc="45"/>
              <a:t>the</a:t>
            </a:r>
            <a:r>
              <a:rPr dirty="0" spc="430"/>
              <a:t> </a:t>
            </a:r>
            <a:r>
              <a:rPr dirty="0" spc="-40"/>
              <a:t>form</a:t>
            </a:r>
            <a:r>
              <a:rPr dirty="0" spc="434"/>
              <a:t> </a:t>
            </a:r>
            <a:r>
              <a:rPr dirty="0" spc="-295" b="0" i="1">
                <a:latin typeface="Bookman Old Style"/>
                <a:cs typeface="Bookman Old Style"/>
              </a:rPr>
              <a:t>y</a:t>
            </a:r>
            <a:r>
              <a:rPr dirty="0" spc="570" b="0" i="1">
                <a:latin typeface="Bookman Old Style"/>
                <a:cs typeface="Bookman Old Style"/>
              </a:rPr>
              <a:t> </a:t>
            </a:r>
            <a:r>
              <a:rPr dirty="0" spc="385"/>
              <a:t>=</a:t>
            </a:r>
            <a:r>
              <a:rPr dirty="0" spc="605"/>
              <a:t> </a:t>
            </a:r>
            <a:r>
              <a:rPr dirty="0" spc="-100"/>
              <a:t>3</a:t>
            </a:r>
            <a:r>
              <a:rPr dirty="0" spc="-200"/>
              <a:t> </a:t>
            </a:r>
            <a:r>
              <a:rPr dirty="0" spc="-20"/>
              <a:t>cos(2</a:t>
            </a:r>
            <a:r>
              <a:rPr dirty="0" spc="-20" b="0" i="1">
                <a:latin typeface="Bookman Old Style"/>
                <a:cs typeface="Bookman Old Style"/>
              </a:rPr>
              <a:t>x</a:t>
            </a:r>
            <a:r>
              <a:rPr dirty="0" spc="-20"/>
              <a:t>).</a:t>
            </a:r>
            <a:r>
              <a:rPr dirty="0" spc="1290"/>
              <a:t> </a:t>
            </a:r>
            <a:r>
              <a:rPr dirty="0" spc="-75"/>
              <a:t>If</a:t>
            </a:r>
            <a:r>
              <a:rPr dirty="0" spc="434"/>
              <a:t> </a:t>
            </a:r>
            <a:r>
              <a:rPr dirty="0" spc="-60"/>
              <a:t>you</a:t>
            </a:r>
            <a:r>
              <a:rPr dirty="0" spc="-20"/>
              <a:t> </a:t>
            </a:r>
            <a:r>
              <a:rPr dirty="0" spc="-15"/>
              <a:t>watch</a:t>
            </a:r>
            <a:r>
              <a:rPr dirty="0" spc="150"/>
              <a:t>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10"/>
              <a:t>standing</a:t>
            </a:r>
            <a:r>
              <a:rPr dirty="0" spc="150"/>
              <a:t> </a:t>
            </a:r>
            <a:r>
              <a:rPr dirty="0" spc="-100"/>
              <a:t>wave</a:t>
            </a:r>
            <a:r>
              <a:rPr dirty="0" spc="145"/>
              <a:t> </a:t>
            </a:r>
            <a:r>
              <a:rPr dirty="0" spc="-75"/>
              <a:t>over</a:t>
            </a:r>
            <a:r>
              <a:rPr dirty="0" spc="145"/>
              <a:t> </a:t>
            </a:r>
            <a:r>
              <a:rPr dirty="0" spc="5"/>
              <a:t>time,</a:t>
            </a:r>
            <a:r>
              <a:rPr dirty="0" spc="150"/>
              <a:t> </a:t>
            </a:r>
            <a:r>
              <a:rPr dirty="0" spc="-55"/>
              <a:t>which</a:t>
            </a:r>
            <a:r>
              <a:rPr dirty="0" spc="145"/>
              <a:t> </a:t>
            </a:r>
            <a:r>
              <a:rPr dirty="0" spc="-114"/>
              <a:t>of</a:t>
            </a:r>
            <a:r>
              <a:rPr dirty="0" spc="150"/>
              <a:t> </a:t>
            </a:r>
            <a:r>
              <a:rPr dirty="0" spc="45"/>
              <a:t>the</a:t>
            </a:r>
            <a:r>
              <a:rPr dirty="0" spc="145"/>
              <a:t> </a:t>
            </a:r>
            <a:r>
              <a:rPr dirty="0" spc="-90"/>
              <a:t>following</a:t>
            </a:r>
            <a:r>
              <a:rPr dirty="0" spc="150"/>
              <a:t> </a:t>
            </a:r>
            <a:r>
              <a:rPr dirty="0" spc="-35"/>
              <a:t>never</a:t>
            </a:r>
            <a:r>
              <a:rPr dirty="0" spc="-10"/>
              <a:t> </a:t>
            </a:r>
            <a:r>
              <a:rPr dirty="0" spc="-40"/>
              <a:t>changes?</a:t>
            </a:r>
            <a:r>
              <a:rPr dirty="0" spc="390"/>
              <a:t> </a:t>
            </a:r>
            <a:r>
              <a:rPr dirty="0" spc="-30"/>
              <a:t>(Choose</a:t>
            </a:r>
            <a:r>
              <a:rPr dirty="0" spc="13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438836"/>
            <a:ext cx="704850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intercepts.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125" b="0" i="1">
                <a:latin typeface="Bookman Old Style"/>
                <a:cs typeface="Bookman Old Style"/>
              </a:rPr>
              <a:t>y</a:t>
            </a:r>
            <a:r>
              <a:rPr dirty="0" sz="2450" spc="-125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intercept.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under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wavelength’s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worth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curve.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6090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0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58761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In</a:t>
            </a:r>
            <a:r>
              <a:rPr dirty="0" spc="85"/>
              <a:t> </a:t>
            </a:r>
            <a:r>
              <a:rPr dirty="0"/>
              <a:t>Equation</a:t>
            </a:r>
            <a:r>
              <a:rPr dirty="0" spc="120"/>
              <a:t> </a:t>
            </a:r>
            <a:r>
              <a:rPr dirty="0" spc="-10"/>
              <a:t>6.15</a:t>
            </a:r>
            <a:r>
              <a:rPr dirty="0" spc="114"/>
              <a:t> </a:t>
            </a:r>
            <a:r>
              <a:rPr dirty="0"/>
              <a:t>on</a:t>
            </a:r>
            <a:r>
              <a:rPr dirty="0" spc="114"/>
              <a:t> </a:t>
            </a:r>
            <a:r>
              <a:rPr dirty="0"/>
              <a:t>p.</a:t>
            </a:r>
            <a:r>
              <a:rPr dirty="0" spc="114"/>
              <a:t> </a:t>
            </a:r>
            <a:r>
              <a:rPr dirty="0" spc="-10"/>
              <a:t>296,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constant</a:t>
            </a:r>
            <a:r>
              <a:rPr dirty="0" spc="100"/>
              <a:t> </a:t>
            </a:r>
            <a:r>
              <a:rPr dirty="0" spc="50" b="0" i="1">
                <a:latin typeface="Bookman Old Style"/>
                <a:cs typeface="Bookman Old Style"/>
              </a:rPr>
              <a:t>A</a:t>
            </a:r>
            <a:r>
              <a:rPr dirty="0" spc="5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14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808021"/>
            <a:ext cx="8260080" cy="230124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determined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conditions,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given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particle,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constant.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x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t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105" b="0" i="1">
                <a:latin typeface="Bookman Old Style"/>
                <a:cs typeface="Bookman Old Style"/>
              </a:rPr>
              <a:t>E</a:t>
            </a:r>
            <a:r>
              <a:rPr dirty="0" sz="2450" spc="10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6090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0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58761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In</a:t>
            </a:r>
            <a:r>
              <a:rPr dirty="0" spc="85"/>
              <a:t> </a:t>
            </a:r>
            <a:r>
              <a:rPr dirty="0"/>
              <a:t>Equation</a:t>
            </a:r>
            <a:r>
              <a:rPr dirty="0" spc="120"/>
              <a:t> </a:t>
            </a:r>
            <a:r>
              <a:rPr dirty="0" spc="-10"/>
              <a:t>6.15</a:t>
            </a:r>
            <a:r>
              <a:rPr dirty="0" spc="114"/>
              <a:t> </a:t>
            </a:r>
            <a:r>
              <a:rPr dirty="0"/>
              <a:t>on</a:t>
            </a:r>
            <a:r>
              <a:rPr dirty="0" spc="114"/>
              <a:t> </a:t>
            </a:r>
            <a:r>
              <a:rPr dirty="0"/>
              <a:t>p.</a:t>
            </a:r>
            <a:r>
              <a:rPr dirty="0" spc="114"/>
              <a:t> </a:t>
            </a:r>
            <a:r>
              <a:rPr dirty="0" spc="-10"/>
              <a:t>296,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constant</a:t>
            </a:r>
            <a:r>
              <a:rPr dirty="0" spc="100"/>
              <a:t> </a:t>
            </a:r>
            <a:r>
              <a:rPr dirty="0" spc="50" b="0" i="1">
                <a:latin typeface="Bookman Old Style"/>
                <a:cs typeface="Bookman Old Style"/>
              </a:rPr>
              <a:t>A</a:t>
            </a:r>
            <a:r>
              <a:rPr dirty="0" spc="5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14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1808021"/>
            <a:ext cx="8268334" cy="3300729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7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must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determined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conditions,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given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particle,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constant.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x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t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105" b="0" i="1">
                <a:latin typeface="Bookman Old Style"/>
                <a:cs typeface="Bookman Old Style"/>
              </a:rPr>
              <a:t>E</a:t>
            </a:r>
            <a:r>
              <a:rPr dirty="0" sz="2450" spc="10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23495" marR="5080" indent="-11430">
              <a:lnSpc>
                <a:spcPct val="101699"/>
              </a:lnSpc>
              <a:spcBef>
                <a:spcPts val="189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packet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superposition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eigen- </a:t>
            </a:r>
            <a:r>
              <a:rPr dirty="0" sz="2450">
                <a:latin typeface="Times New Roman"/>
                <a:cs typeface="Times New Roman"/>
              </a:rPr>
              <a:t>states,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amplitude.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6090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0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6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When</a:t>
            </a:r>
            <a:r>
              <a:rPr dirty="0" spc="15"/>
              <a:t> </a:t>
            </a:r>
            <a:r>
              <a:rPr dirty="0"/>
              <a:t>a</a:t>
            </a:r>
            <a:r>
              <a:rPr dirty="0" spc="20"/>
              <a:t> </a:t>
            </a:r>
            <a:r>
              <a:rPr dirty="0" spc="-35"/>
              <a:t>classical</a:t>
            </a:r>
            <a:r>
              <a:rPr dirty="0" spc="25"/>
              <a:t> </a:t>
            </a:r>
            <a:r>
              <a:rPr dirty="0"/>
              <a:t>particle</a:t>
            </a:r>
            <a:r>
              <a:rPr dirty="0" spc="20"/>
              <a:t> </a:t>
            </a:r>
            <a:r>
              <a:rPr dirty="0"/>
              <a:t>hits</a:t>
            </a:r>
            <a:r>
              <a:rPr dirty="0" spc="25"/>
              <a:t> </a:t>
            </a:r>
            <a:r>
              <a:rPr dirty="0"/>
              <a:t>a</a:t>
            </a:r>
            <a:r>
              <a:rPr dirty="0" spc="20"/>
              <a:t> </a:t>
            </a:r>
            <a:r>
              <a:rPr dirty="0"/>
              <a:t>potential</a:t>
            </a:r>
            <a:r>
              <a:rPr dirty="0" spc="25"/>
              <a:t> </a:t>
            </a:r>
            <a:r>
              <a:rPr dirty="0"/>
              <a:t>barrier</a:t>
            </a:r>
            <a:r>
              <a:rPr dirty="0" spc="20"/>
              <a:t> </a:t>
            </a:r>
            <a:r>
              <a:rPr dirty="0"/>
              <a:t>with</a:t>
            </a:r>
            <a:r>
              <a:rPr dirty="0" spc="15"/>
              <a:t> </a:t>
            </a:r>
            <a:r>
              <a:rPr dirty="0" spc="114" b="0" i="1">
                <a:latin typeface="Bookman Old Style"/>
                <a:cs typeface="Bookman Old Style"/>
              </a:rPr>
              <a:t>E</a:t>
            </a:r>
            <a:r>
              <a:rPr dirty="0" spc="140" b="0" i="1">
                <a:latin typeface="Bookman Old Style"/>
                <a:cs typeface="Bookman Old Style"/>
              </a:rPr>
              <a:t> </a:t>
            </a:r>
            <a:r>
              <a:rPr dirty="0" spc="395" b="0" i="1">
                <a:latin typeface="Bookman Old Style"/>
                <a:cs typeface="Bookman Old Style"/>
              </a:rPr>
              <a:t>&gt;</a:t>
            </a:r>
            <a:r>
              <a:rPr dirty="0" spc="-10" b="0" i="1">
                <a:latin typeface="Bookman Old Style"/>
                <a:cs typeface="Bookman Old Style"/>
              </a:rPr>
              <a:t> </a:t>
            </a:r>
            <a:r>
              <a:rPr dirty="0" b="0" i="1">
                <a:latin typeface="Bookman Old Style"/>
                <a:cs typeface="Bookman Old Style"/>
              </a:rPr>
              <a:t>U</a:t>
            </a:r>
            <a:r>
              <a:rPr dirty="0" baseline="-13550" sz="3075"/>
              <a:t>0</a:t>
            </a:r>
            <a:r>
              <a:rPr dirty="0" sz="2450"/>
              <a:t>,</a:t>
            </a:r>
            <a:r>
              <a:rPr dirty="0" sz="2450" spc="55"/>
              <a:t> </a:t>
            </a:r>
            <a:r>
              <a:rPr dirty="0" sz="2450" spc="-25"/>
              <a:t>the </a:t>
            </a:r>
            <a:r>
              <a:rPr dirty="0" sz="2450"/>
              <a:t>particle</a:t>
            </a:r>
            <a:r>
              <a:rPr dirty="0" sz="2450" spc="-25"/>
              <a:t> </a:t>
            </a:r>
            <a:r>
              <a:rPr dirty="0" sz="2450" spc="-20"/>
              <a:t>continues </a:t>
            </a:r>
            <a:r>
              <a:rPr dirty="0" sz="2450"/>
              <a:t>to</a:t>
            </a:r>
            <a:r>
              <a:rPr dirty="0" sz="2450" spc="-15"/>
              <a:t> </a:t>
            </a:r>
            <a:r>
              <a:rPr dirty="0" sz="2450"/>
              <a:t>the</a:t>
            </a:r>
            <a:r>
              <a:rPr dirty="0" sz="2450" spc="-20"/>
              <a:t> </a:t>
            </a:r>
            <a:r>
              <a:rPr dirty="0" sz="2450"/>
              <a:t>right</a:t>
            </a:r>
            <a:r>
              <a:rPr dirty="0" sz="2450" spc="-20"/>
              <a:t> </a:t>
            </a:r>
            <a:r>
              <a:rPr dirty="0" sz="2450" spc="-80"/>
              <a:t>slower</a:t>
            </a:r>
            <a:r>
              <a:rPr dirty="0" sz="2450" spc="-20"/>
              <a:t> </a:t>
            </a:r>
            <a:r>
              <a:rPr dirty="0" sz="2450" spc="70"/>
              <a:t>than</a:t>
            </a:r>
            <a:r>
              <a:rPr dirty="0" sz="2450" spc="-15"/>
              <a:t> </a:t>
            </a:r>
            <a:r>
              <a:rPr dirty="0" sz="2450"/>
              <a:t>its</a:t>
            </a:r>
            <a:r>
              <a:rPr dirty="0" sz="2450" spc="-20"/>
              <a:t> original</a:t>
            </a:r>
            <a:r>
              <a:rPr dirty="0" sz="2450" spc="-15"/>
              <a:t> </a:t>
            </a:r>
            <a:r>
              <a:rPr dirty="0" sz="2450"/>
              <a:t>speed.</a:t>
            </a:r>
            <a:r>
              <a:rPr dirty="0" sz="2450" spc="370"/>
              <a:t> </a:t>
            </a:r>
            <a:r>
              <a:rPr dirty="0" sz="2450" spc="55"/>
              <a:t>What </a:t>
            </a:r>
            <a:r>
              <a:rPr dirty="0" sz="2450"/>
              <a:t>does</a:t>
            </a:r>
            <a:r>
              <a:rPr dirty="0" sz="2450" spc="350"/>
              <a:t> </a:t>
            </a:r>
            <a:r>
              <a:rPr dirty="0" sz="2450" spc="114"/>
              <a:t>that</a:t>
            </a:r>
            <a:r>
              <a:rPr dirty="0" sz="2450" spc="360"/>
              <a:t> </a:t>
            </a:r>
            <a:r>
              <a:rPr dirty="0" sz="2450"/>
              <a:t>suggest</a:t>
            </a:r>
            <a:r>
              <a:rPr dirty="0" sz="2450" spc="360"/>
              <a:t> </a:t>
            </a:r>
            <a:r>
              <a:rPr dirty="0" sz="2450" spc="50"/>
              <a:t>about</a:t>
            </a:r>
            <a:r>
              <a:rPr dirty="0" sz="2450" spc="360"/>
              <a:t> </a:t>
            </a:r>
            <a:r>
              <a:rPr dirty="0" sz="2450"/>
              <a:t>the</a:t>
            </a:r>
            <a:r>
              <a:rPr dirty="0" sz="2450" spc="360"/>
              <a:t> </a:t>
            </a:r>
            <a:r>
              <a:rPr dirty="0" sz="2450"/>
              <a:t>behavior</a:t>
            </a:r>
            <a:r>
              <a:rPr dirty="0" sz="2450" spc="360"/>
              <a:t> </a:t>
            </a:r>
            <a:r>
              <a:rPr dirty="0" sz="2450"/>
              <a:t>of</a:t>
            </a:r>
            <a:r>
              <a:rPr dirty="0" sz="2450" spc="365"/>
              <a:t> </a:t>
            </a:r>
            <a:r>
              <a:rPr dirty="0" sz="2450"/>
              <a:t>a</a:t>
            </a:r>
            <a:r>
              <a:rPr dirty="0" sz="2450" spc="360"/>
              <a:t> </a:t>
            </a:r>
            <a:r>
              <a:rPr dirty="0" sz="2450"/>
              <a:t>quantum</a:t>
            </a:r>
            <a:r>
              <a:rPr dirty="0" sz="2450" spc="360"/>
              <a:t> </a:t>
            </a:r>
            <a:r>
              <a:rPr dirty="0" sz="2450" spc="-10"/>
              <a:t>mechanical </a:t>
            </a:r>
            <a:r>
              <a:rPr dirty="0" sz="2450" spc="-25"/>
              <a:t>wavefunction</a:t>
            </a:r>
            <a:r>
              <a:rPr dirty="0" sz="2450" spc="105"/>
              <a:t> </a:t>
            </a:r>
            <a:r>
              <a:rPr dirty="0" sz="2450"/>
              <a:t>in</a:t>
            </a:r>
            <a:r>
              <a:rPr dirty="0" sz="2450" spc="110"/>
              <a:t> </a:t>
            </a:r>
            <a:r>
              <a:rPr dirty="0" sz="2450"/>
              <a:t>the</a:t>
            </a:r>
            <a:r>
              <a:rPr dirty="0" sz="2450" spc="105"/>
              <a:t> </a:t>
            </a:r>
            <a:r>
              <a:rPr dirty="0" sz="2450"/>
              <a:t>same</a:t>
            </a:r>
            <a:r>
              <a:rPr dirty="0" sz="2450" spc="105"/>
              <a:t> </a:t>
            </a:r>
            <a:r>
              <a:rPr dirty="0" sz="2450"/>
              <a:t>situation?</a:t>
            </a:r>
            <a:r>
              <a:rPr dirty="0" sz="2450" spc="355"/>
              <a:t> </a:t>
            </a:r>
            <a:r>
              <a:rPr dirty="0" sz="2450"/>
              <a:t>(Choose</a:t>
            </a:r>
            <a:r>
              <a:rPr dirty="0" sz="2450" spc="100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929545"/>
            <a:ext cx="8256270" cy="255460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side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barrier,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which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represent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traveling </a:t>
            </a:r>
            <a:r>
              <a:rPr dirty="0" sz="2450" spc="-50">
                <a:latin typeface="Times New Roman"/>
                <a:cs typeface="Times New Roman"/>
              </a:rPr>
              <a:t>waves,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move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slowly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>
                <a:latin typeface="Times New Roman"/>
                <a:cs typeface="Times New Roman"/>
              </a:rPr>
              <a:t> 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on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left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side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barrier.</a:t>
            </a:r>
            <a:endParaRPr sz="2450">
              <a:latin typeface="Times New Roman"/>
              <a:cs typeface="Times New Roman"/>
            </a:endParaRPr>
          </a:p>
          <a:p>
            <a:pPr algn="just" marL="382270" marR="825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individual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will</a:t>
            </a:r>
            <a:r>
              <a:rPr dirty="0" sz="2450">
                <a:latin typeface="Times New Roman"/>
                <a:cs typeface="Times New Roman"/>
              </a:rPr>
              <a:t> not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move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 </a:t>
            </a:r>
            <a:r>
              <a:rPr dirty="0" sz="2450" spc="-90">
                <a:latin typeface="Times New Roman"/>
                <a:cs typeface="Times New Roman"/>
              </a:rPr>
              <a:t>slowly,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their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slower.</a:t>
            </a:r>
            <a:endParaRPr sz="2450">
              <a:latin typeface="Times New Roman"/>
              <a:cs typeface="Times New Roman"/>
            </a:endParaRPr>
          </a:p>
          <a:p>
            <a:pPr algn="just"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these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necessarily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true.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6090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6.5.</a:t>
            </a:r>
            <a:r>
              <a:rPr dirty="0" sz="1200" spc="165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SCATTERING</a:t>
            </a:r>
            <a:r>
              <a:rPr dirty="0" sz="1200" spc="10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10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TUNNELING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16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When</a:t>
            </a:r>
            <a:r>
              <a:rPr dirty="0" spc="15"/>
              <a:t> </a:t>
            </a:r>
            <a:r>
              <a:rPr dirty="0"/>
              <a:t>a</a:t>
            </a:r>
            <a:r>
              <a:rPr dirty="0" spc="20"/>
              <a:t> </a:t>
            </a:r>
            <a:r>
              <a:rPr dirty="0" spc="-35"/>
              <a:t>classical</a:t>
            </a:r>
            <a:r>
              <a:rPr dirty="0" spc="25"/>
              <a:t> </a:t>
            </a:r>
            <a:r>
              <a:rPr dirty="0"/>
              <a:t>particle</a:t>
            </a:r>
            <a:r>
              <a:rPr dirty="0" spc="20"/>
              <a:t> </a:t>
            </a:r>
            <a:r>
              <a:rPr dirty="0"/>
              <a:t>hits</a:t>
            </a:r>
            <a:r>
              <a:rPr dirty="0" spc="25"/>
              <a:t> </a:t>
            </a:r>
            <a:r>
              <a:rPr dirty="0"/>
              <a:t>a</a:t>
            </a:r>
            <a:r>
              <a:rPr dirty="0" spc="20"/>
              <a:t> </a:t>
            </a:r>
            <a:r>
              <a:rPr dirty="0"/>
              <a:t>potential</a:t>
            </a:r>
            <a:r>
              <a:rPr dirty="0" spc="25"/>
              <a:t> </a:t>
            </a:r>
            <a:r>
              <a:rPr dirty="0"/>
              <a:t>barrier</a:t>
            </a:r>
            <a:r>
              <a:rPr dirty="0" spc="20"/>
              <a:t> </a:t>
            </a:r>
            <a:r>
              <a:rPr dirty="0"/>
              <a:t>with</a:t>
            </a:r>
            <a:r>
              <a:rPr dirty="0" spc="15"/>
              <a:t> </a:t>
            </a:r>
            <a:r>
              <a:rPr dirty="0" spc="114" b="0" i="1">
                <a:latin typeface="Bookman Old Style"/>
                <a:cs typeface="Bookman Old Style"/>
              </a:rPr>
              <a:t>E</a:t>
            </a:r>
            <a:r>
              <a:rPr dirty="0" spc="140" b="0" i="1">
                <a:latin typeface="Bookman Old Style"/>
                <a:cs typeface="Bookman Old Style"/>
              </a:rPr>
              <a:t> </a:t>
            </a:r>
            <a:r>
              <a:rPr dirty="0" spc="395" b="0" i="1">
                <a:latin typeface="Bookman Old Style"/>
                <a:cs typeface="Bookman Old Style"/>
              </a:rPr>
              <a:t>&gt;</a:t>
            </a:r>
            <a:r>
              <a:rPr dirty="0" spc="-10" b="0" i="1">
                <a:latin typeface="Bookman Old Style"/>
                <a:cs typeface="Bookman Old Style"/>
              </a:rPr>
              <a:t> </a:t>
            </a:r>
            <a:r>
              <a:rPr dirty="0" b="0" i="1">
                <a:latin typeface="Bookman Old Style"/>
                <a:cs typeface="Bookman Old Style"/>
              </a:rPr>
              <a:t>U</a:t>
            </a:r>
            <a:r>
              <a:rPr dirty="0" baseline="-13550" sz="3075"/>
              <a:t>0</a:t>
            </a:r>
            <a:r>
              <a:rPr dirty="0" sz="2450"/>
              <a:t>,</a:t>
            </a:r>
            <a:r>
              <a:rPr dirty="0" sz="2450" spc="55"/>
              <a:t> </a:t>
            </a:r>
            <a:r>
              <a:rPr dirty="0" sz="2450" spc="-25"/>
              <a:t>the </a:t>
            </a:r>
            <a:r>
              <a:rPr dirty="0" sz="2450"/>
              <a:t>particle</a:t>
            </a:r>
            <a:r>
              <a:rPr dirty="0" sz="2450" spc="-25"/>
              <a:t> </a:t>
            </a:r>
            <a:r>
              <a:rPr dirty="0" sz="2450" spc="-20"/>
              <a:t>continues </a:t>
            </a:r>
            <a:r>
              <a:rPr dirty="0" sz="2450"/>
              <a:t>to</a:t>
            </a:r>
            <a:r>
              <a:rPr dirty="0" sz="2450" spc="-15"/>
              <a:t> </a:t>
            </a:r>
            <a:r>
              <a:rPr dirty="0" sz="2450"/>
              <a:t>the</a:t>
            </a:r>
            <a:r>
              <a:rPr dirty="0" sz="2450" spc="-20"/>
              <a:t> </a:t>
            </a:r>
            <a:r>
              <a:rPr dirty="0" sz="2450"/>
              <a:t>right</a:t>
            </a:r>
            <a:r>
              <a:rPr dirty="0" sz="2450" spc="-20"/>
              <a:t> </a:t>
            </a:r>
            <a:r>
              <a:rPr dirty="0" sz="2450" spc="-80"/>
              <a:t>slower</a:t>
            </a:r>
            <a:r>
              <a:rPr dirty="0" sz="2450" spc="-20"/>
              <a:t> </a:t>
            </a:r>
            <a:r>
              <a:rPr dirty="0" sz="2450" spc="70"/>
              <a:t>than</a:t>
            </a:r>
            <a:r>
              <a:rPr dirty="0" sz="2450" spc="-15"/>
              <a:t> </a:t>
            </a:r>
            <a:r>
              <a:rPr dirty="0" sz="2450"/>
              <a:t>its</a:t>
            </a:r>
            <a:r>
              <a:rPr dirty="0" sz="2450" spc="-20"/>
              <a:t> original</a:t>
            </a:r>
            <a:r>
              <a:rPr dirty="0" sz="2450" spc="-15"/>
              <a:t> </a:t>
            </a:r>
            <a:r>
              <a:rPr dirty="0" sz="2450"/>
              <a:t>speed.</a:t>
            </a:r>
            <a:r>
              <a:rPr dirty="0" sz="2450" spc="370"/>
              <a:t> </a:t>
            </a:r>
            <a:r>
              <a:rPr dirty="0" sz="2450" spc="55"/>
              <a:t>What </a:t>
            </a:r>
            <a:r>
              <a:rPr dirty="0" sz="2450"/>
              <a:t>does</a:t>
            </a:r>
            <a:r>
              <a:rPr dirty="0" sz="2450" spc="350"/>
              <a:t> </a:t>
            </a:r>
            <a:r>
              <a:rPr dirty="0" sz="2450" spc="114"/>
              <a:t>that</a:t>
            </a:r>
            <a:r>
              <a:rPr dirty="0" sz="2450" spc="360"/>
              <a:t> </a:t>
            </a:r>
            <a:r>
              <a:rPr dirty="0" sz="2450"/>
              <a:t>suggest</a:t>
            </a:r>
            <a:r>
              <a:rPr dirty="0" sz="2450" spc="360"/>
              <a:t> </a:t>
            </a:r>
            <a:r>
              <a:rPr dirty="0" sz="2450" spc="50"/>
              <a:t>about</a:t>
            </a:r>
            <a:r>
              <a:rPr dirty="0" sz="2450" spc="360"/>
              <a:t> </a:t>
            </a:r>
            <a:r>
              <a:rPr dirty="0" sz="2450"/>
              <a:t>the</a:t>
            </a:r>
            <a:r>
              <a:rPr dirty="0" sz="2450" spc="360"/>
              <a:t> </a:t>
            </a:r>
            <a:r>
              <a:rPr dirty="0" sz="2450"/>
              <a:t>behavior</a:t>
            </a:r>
            <a:r>
              <a:rPr dirty="0" sz="2450" spc="360"/>
              <a:t> </a:t>
            </a:r>
            <a:r>
              <a:rPr dirty="0" sz="2450"/>
              <a:t>of</a:t>
            </a:r>
            <a:r>
              <a:rPr dirty="0" sz="2450" spc="365"/>
              <a:t> </a:t>
            </a:r>
            <a:r>
              <a:rPr dirty="0" sz="2450"/>
              <a:t>a</a:t>
            </a:r>
            <a:r>
              <a:rPr dirty="0" sz="2450" spc="360"/>
              <a:t> </a:t>
            </a:r>
            <a:r>
              <a:rPr dirty="0" sz="2450"/>
              <a:t>quantum</a:t>
            </a:r>
            <a:r>
              <a:rPr dirty="0" sz="2450" spc="360"/>
              <a:t> </a:t>
            </a:r>
            <a:r>
              <a:rPr dirty="0" sz="2450" spc="-10"/>
              <a:t>mechanical </a:t>
            </a:r>
            <a:r>
              <a:rPr dirty="0" sz="2450" spc="-25"/>
              <a:t>wavefunction</a:t>
            </a:r>
            <a:r>
              <a:rPr dirty="0" sz="2450" spc="105"/>
              <a:t> </a:t>
            </a:r>
            <a:r>
              <a:rPr dirty="0" sz="2450"/>
              <a:t>in</a:t>
            </a:r>
            <a:r>
              <a:rPr dirty="0" sz="2450" spc="110"/>
              <a:t> </a:t>
            </a:r>
            <a:r>
              <a:rPr dirty="0" sz="2450"/>
              <a:t>the</a:t>
            </a:r>
            <a:r>
              <a:rPr dirty="0" sz="2450" spc="105"/>
              <a:t> </a:t>
            </a:r>
            <a:r>
              <a:rPr dirty="0" sz="2450"/>
              <a:t>same</a:t>
            </a:r>
            <a:r>
              <a:rPr dirty="0" sz="2450" spc="105"/>
              <a:t> </a:t>
            </a:r>
            <a:r>
              <a:rPr dirty="0" sz="2450"/>
              <a:t>situation?</a:t>
            </a:r>
            <a:r>
              <a:rPr dirty="0" sz="2450" spc="355"/>
              <a:t> </a:t>
            </a:r>
            <a:r>
              <a:rPr dirty="0" sz="2450"/>
              <a:t>(Choose</a:t>
            </a:r>
            <a:r>
              <a:rPr dirty="0" sz="2450" spc="100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929545"/>
            <a:ext cx="8268334" cy="317436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right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side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barrier,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which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represent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traveling </a:t>
            </a:r>
            <a:r>
              <a:rPr dirty="0" sz="2450" spc="-50">
                <a:latin typeface="Times New Roman"/>
                <a:cs typeface="Times New Roman"/>
              </a:rPr>
              <a:t>waves,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move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slowly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>
                <a:latin typeface="Times New Roman"/>
                <a:cs typeface="Times New Roman"/>
              </a:rPr>
              <a:t> 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on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left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side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barrier.</a:t>
            </a:r>
            <a:endParaRPr sz="2450">
              <a:latin typeface="Times New Roman"/>
              <a:cs typeface="Times New Roman"/>
            </a:endParaRPr>
          </a:p>
          <a:p>
            <a:pPr algn="just" marL="393700" marR="825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individual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will</a:t>
            </a:r>
            <a:r>
              <a:rPr dirty="0" sz="2450">
                <a:latin typeface="Times New Roman"/>
                <a:cs typeface="Times New Roman"/>
              </a:rPr>
              <a:t> not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move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more </a:t>
            </a:r>
            <a:r>
              <a:rPr dirty="0" sz="2450" spc="-90">
                <a:latin typeface="Times New Roman"/>
                <a:cs typeface="Times New Roman"/>
              </a:rPr>
              <a:t>slowly,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their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group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slower.</a:t>
            </a:r>
            <a:endParaRPr sz="2450">
              <a:latin typeface="Times New Roman"/>
              <a:cs typeface="Times New Roman"/>
            </a:endParaRPr>
          </a:p>
          <a:p>
            <a:pPr algn="just"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these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necessarily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true.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305800" cy="637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081779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6.6.</a:t>
            </a:r>
            <a:r>
              <a:rPr dirty="0" sz="1200" spc="11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TIME-DEPENDENT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5">
                <a:latin typeface="Georgia"/>
                <a:cs typeface="Georgia"/>
              </a:rPr>
              <a:t>SCHR</a:t>
            </a:r>
            <a:r>
              <a:rPr dirty="0" sz="1200" spc="-755">
                <a:latin typeface="Georgia"/>
                <a:cs typeface="Georgia"/>
              </a:rPr>
              <a:t>O</a:t>
            </a:r>
            <a:r>
              <a:rPr dirty="0" baseline="13888" sz="1800" spc="-22">
                <a:latin typeface="Georgia"/>
                <a:cs typeface="Georgia"/>
              </a:rPr>
              <a:t>¨</a:t>
            </a:r>
            <a:r>
              <a:rPr dirty="0" baseline="13888" sz="1800" spc="-1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DINGER</a:t>
            </a:r>
            <a:r>
              <a:rPr dirty="0" sz="1200" spc="6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EQUATION</a:t>
            </a:r>
            <a:endParaRPr sz="1200">
              <a:latin typeface="Georgia"/>
              <a:cs typeface="Georgia"/>
            </a:endParaRPr>
          </a:p>
          <a:p>
            <a:pPr marL="25400">
              <a:lnSpc>
                <a:spcPct val="100000"/>
              </a:lnSpc>
              <a:spcBef>
                <a:spcPts val="1335"/>
              </a:spcBef>
              <a:tabLst>
                <a:tab pos="585470" algn="l"/>
              </a:tabLst>
            </a:pPr>
            <a:r>
              <a:rPr dirty="0" sz="1700" spc="-25" b="1">
                <a:latin typeface="Georgia"/>
                <a:cs typeface="Georgia"/>
              </a:rPr>
              <a:t>6.6</a:t>
            </a:r>
            <a:r>
              <a:rPr dirty="0" sz="1700" b="1">
                <a:latin typeface="Georgia"/>
                <a:cs typeface="Georgia"/>
              </a:rPr>
              <a:t>	The</a:t>
            </a:r>
            <a:r>
              <a:rPr dirty="0" sz="1700" spc="105" b="1">
                <a:latin typeface="Georgia"/>
                <a:cs typeface="Georgia"/>
              </a:rPr>
              <a:t> </a:t>
            </a:r>
            <a:r>
              <a:rPr dirty="0" sz="1700" spc="-30" b="1">
                <a:latin typeface="Georgia"/>
                <a:cs typeface="Georgia"/>
              </a:rPr>
              <a:t>Time-Dependent</a:t>
            </a:r>
            <a:r>
              <a:rPr dirty="0" sz="1700" spc="110" b="1">
                <a:latin typeface="Georgia"/>
                <a:cs typeface="Georgia"/>
              </a:rPr>
              <a:t> </a:t>
            </a:r>
            <a:r>
              <a:rPr dirty="0" sz="1700" spc="-35" b="1">
                <a:latin typeface="Georgia"/>
                <a:cs typeface="Georgia"/>
              </a:rPr>
              <a:t>S</a:t>
            </a:r>
            <a:r>
              <a:rPr dirty="0" sz="1700" spc="-95" b="1">
                <a:latin typeface="Georgia"/>
                <a:cs typeface="Georgia"/>
              </a:rPr>
              <a:t>c</a:t>
            </a:r>
            <a:r>
              <a:rPr dirty="0" sz="1700" spc="-35" b="1">
                <a:latin typeface="Georgia"/>
                <a:cs typeface="Georgia"/>
              </a:rPr>
              <a:t>hr</a:t>
            </a:r>
            <a:r>
              <a:rPr dirty="0" sz="1700" spc="-1115" b="1">
                <a:latin typeface="Georgia"/>
                <a:cs typeface="Georgia"/>
              </a:rPr>
              <a:t>o</a:t>
            </a:r>
            <a:r>
              <a:rPr dirty="0" sz="1700" spc="-35" b="1">
                <a:latin typeface="Georgia"/>
                <a:cs typeface="Georgia"/>
              </a:rPr>
              <a:t>¨dinger</a:t>
            </a:r>
            <a:r>
              <a:rPr dirty="0" sz="1700" spc="10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Equation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408114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6.6.</a:t>
            </a:r>
            <a:r>
              <a:rPr dirty="0" sz="1200" spc="114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TIME-DEPENDENT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5">
                <a:latin typeface="Georgia"/>
                <a:cs typeface="Georgia"/>
              </a:rPr>
              <a:t>SCHR</a:t>
            </a:r>
            <a:r>
              <a:rPr dirty="0" sz="1200" spc="-755">
                <a:latin typeface="Georgia"/>
                <a:cs typeface="Georgia"/>
              </a:rPr>
              <a:t>O</a:t>
            </a:r>
            <a:r>
              <a:rPr dirty="0" baseline="13888" sz="1800" spc="-22">
                <a:latin typeface="Georgia"/>
                <a:cs typeface="Georgia"/>
              </a:rPr>
              <a:t>¨</a:t>
            </a:r>
            <a:r>
              <a:rPr dirty="0" baseline="13888" sz="1800" spc="-1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DINGER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EQUATION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373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184900" algn="l"/>
              </a:tabLst>
            </a:pPr>
            <a:r>
              <a:rPr dirty="0"/>
              <a:t>Which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60"/>
              <a:t>following</a:t>
            </a:r>
            <a:r>
              <a:rPr dirty="0" spc="120"/>
              <a:t> </a:t>
            </a:r>
            <a:r>
              <a:rPr dirty="0"/>
              <a:t>are</a:t>
            </a:r>
            <a:r>
              <a:rPr dirty="0" spc="120"/>
              <a:t> </a:t>
            </a:r>
            <a:r>
              <a:rPr dirty="0"/>
              <a:t>separable</a:t>
            </a:r>
            <a:r>
              <a:rPr dirty="0" spc="120"/>
              <a:t> </a:t>
            </a:r>
            <a:r>
              <a:rPr dirty="0" spc="-10"/>
              <a:t>functions?</a:t>
            </a:r>
            <a:r>
              <a:rPr dirty="0"/>
              <a:t>	(Choose</a:t>
            </a:r>
            <a:r>
              <a:rPr dirty="0" spc="60"/>
              <a:t> </a:t>
            </a:r>
            <a:r>
              <a:rPr dirty="0"/>
              <a:t>all</a:t>
            </a:r>
            <a:r>
              <a:rPr dirty="0" spc="60"/>
              <a:t> </a:t>
            </a:r>
            <a:r>
              <a:rPr dirty="0" spc="95"/>
              <a:t>that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2437" y="2059259"/>
            <a:ext cx="335407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941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1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baseline="24390" sz="3075">
                <a:latin typeface="Times New Roman"/>
                <a:cs typeface="Times New Roman"/>
              </a:rPr>
              <a:t>3</a:t>
            </a:r>
            <a:r>
              <a:rPr dirty="0" baseline="24390" sz="3075" spc="-127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sin(3</a:t>
            </a:r>
            <a:r>
              <a:rPr dirty="0" sz="2450" spc="-10" b="0" i="1">
                <a:latin typeface="Bookman Old Style"/>
                <a:cs typeface="Bookman Old Style"/>
              </a:rPr>
              <a:t>y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3994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2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baseline="24390" sz="3075">
                <a:latin typeface="Times New Roman"/>
                <a:cs typeface="Times New Roman"/>
              </a:rPr>
              <a:t>3</a:t>
            </a:r>
            <a:r>
              <a:rPr dirty="0" baseline="24390" sz="3075" spc="7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sin(3</a:t>
            </a:r>
            <a:r>
              <a:rPr dirty="0" sz="2450" spc="-10" b="0" i="1">
                <a:latin typeface="Bookman Old Style"/>
                <a:cs typeface="Bookman Old Style"/>
              </a:rPr>
              <a:t>y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39941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3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sin(3</a:t>
            </a:r>
            <a:r>
              <a:rPr dirty="0" sz="2450" spc="-10" b="0" i="1">
                <a:latin typeface="Bookman Old Style"/>
                <a:cs typeface="Bookman Old Style"/>
              </a:rPr>
              <a:t>x</a:t>
            </a:r>
            <a:r>
              <a:rPr dirty="0" baseline="24390" sz="3075" spc="-15">
                <a:latin typeface="Times New Roman"/>
                <a:cs typeface="Times New Roman"/>
              </a:rPr>
              <a:t>3</a:t>
            </a:r>
            <a:r>
              <a:rPr dirty="0" sz="2450" spc="-10" b="0" i="1">
                <a:latin typeface="Bookman Old Style"/>
                <a:cs typeface="Bookman Old Style"/>
              </a:rPr>
              <a:t>y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3994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4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baseline="24390" sz="3075">
                <a:latin typeface="Times New Roman"/>
                <a:cs typeface="Times New Roman"/>
              </a:rPr>
              <a:t>3</a:t>
            </a:r>
            <a:r>
              <a:rPr dirty="0" baseline="24390" sz="3075" spc="67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3</a:t>
            </a:r>
            <a:r>
              <a:rPr dirty="0" sz="2450" spc="-25" b="0" i="1">
                <a:latin typeface="Bookman Old Style"/>
                <a:cs typeface="Bookman Old Style"/>
              </a:rPr>
              <a:t>y</a:t>
            </a:r>
            <a:r>
              <a:rPr dirty="0" sz="2450" spc="-25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399415" indent="-34988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94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5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17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408114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6.6.</a:t>
            </a:r>
            <a:r>
              <a:rPr dirty="0" sz="1200" spc="114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TIME-DEPENDENT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5">
                <a:latin typeface="Georgia"/>
                <a:cs typeface="Georgia"/>
              </a:rPr>
              <a:t>SCHR</a:t>
            </a:r>
            <a:r>
              <a:rPr dirty="0" sz="1200" spc="-755">
                <a:latin typeface="Georgia"/>
                <a:cs typeface="Georgia"/>
              </a:rPr>
              <a:t>O</a:t>
            </a:r>
            <a:r>
              <a:rPr dirty="0" baseline="13888" sz="1800" spc="-22">
                <a:latin typeface="Georgia"/>
                <a:cs typeface="Georgia"/>
              </a:rPr>
              <a:t>¨</a:t>
            </a:r>
            <a:r>
              <a:rPr dirty="0" baseline="13888" sz="1800" spc="-1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DINGER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EQUATION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373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184900" algn="l"/>
              </a:tabLst>
            </a:pPr>
            <a:r>
              <a:rPr dirty="0"/>
              <a:t>Which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60"/>
              <a:t>following</a:t>
            </a:r>
            <a:r>
              <a:rPr dirty="0" spc="120"/>
              <a:t> </a:t>
            </a:r>
            <a:r>
              <a:rPr dirty="0"/>
              <a:t>are</a:t>
            </a:r>
            <a:r>
              <a:rPr dirty="0" spc="120"/>
              <a:t> </a:t>
            </a:r>
            <a:r>
              <a:rPr dirty="0"/>
              <a:t>separable</a:t>
            </a:r>
            <a:r>
              <a:rPr dirty="0" spc="120"/>
              <a:t> </a:t>
            </a:r>
            <a:r>
              <a:rPr dirty="0" spc="-10"/>
              <a:t>functions?</a:t>
            </a:r>
            <a:r>
              <a:rPr dirty="0"/>
              <a:t>	(Choose</a:t>
            </a:r>
            <a:r>
              <a:rPr dirty="0" spc="60"/>
              <a:t> </a:t>
            </a:r>
            <a:r>
              <a:rPr dirty="0"/>
              <a:t>all</a:t>
            </a:r>
            <a:r>
              <a:rPr dirty="0" spc="60"/>
              <a:t> </a:t>
            </a:r>
            <a:r>
              <a:rPr dirty="0" spc="95"/>
              <a:t>that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5045" y="2059259"/>
            <a:ext cx="336169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07034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1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baseline="24390" sz="3075">
                <a:latin typeface="Times New Roman"/>
                <a:cs typeface="Times New Roman"/>
              </a:rPr>
              <a:t>3</a:t>
            </a:r>
            <a:r>
              <a:rPr dirty="0" baseline="24390" sz="3075" spc="-127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sin(3</a:t>
            </a:r>
            <a:r>
              <a:rPr dirty="0" sz="2450" spc="-10" b="0" i="1">
                <a:latin typeface="Bookman Old Style"/>
                <a:cs typeface="Bookman Old Style"/>
              </a:rPr>
              <a:t>y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7034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2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baseline="24390" sz="3075">
                <a:latin typeface="Times New Roman"/>
                <a:cs typeface="Times New Roman"/>
              </a:rPr>
              <a:t>3</a:t>
            </a:r>
            <a:r>
              <a:rPr dirty="0" baseline="24390" sz="3075" spc="7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sin(3</a:t>
            </a:r>
            <a:r>
              <a:rPr dirty="0" sz="2450" spc="-10" b="0" i="1">
                <a:latin typeface="Bookman Old Style"/>
                <a:cs typeface="Bookman Old Style"/>
              </a:rPr>
              <a:t>y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6400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3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sin(3</a:t>
            </a:r>
            <a:r>
              <a:rPr dirty="0" sz="2450" spc="-10" b="0" i="1">
                <a:latin typeface="Bookman Old Style"/>
                <a:cs typeface="Bookman Old Style"/>
              </a:rPr>
              <a:t>x</a:t>
            </a:r>
            <a:r>
              <a:rPr dirty="0" baseline="24390" sz="3075" spc="-15">
                <a:latin typeface="Times New Roman"/>
                <a:cs typeface="Times New Roman"/>
              </a:rPr>
              <a:t>3</a:t>
            </a:r>
            <a:r>
              <a:rPr dirty="0" sz="2450" spc="-10" b="0" i="1">
                <a:latin typeface="Bookman Old Style"/>
                <a:cs typeface="Bookman Old Style"/>
              </a:rPr>
              <a:t>y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6400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4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baseline="24390" sz="3075">
                <a:latin typeface="Times New Roman"/>
                <a:cs typeface="Times New Roman"/>
              </a:rPr>
              <a:t>3</a:t>
            </a:r>
            <a:r>
              <a:rPr dirty="0" baseline="24390" sz="3075" spc="67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3</a:t>
            </a:r>
            <a:r>
              <a:rPr dirty="0" sz="2450" spc="-25" b="0" i="1">
                <a:latin typeface="Bookman Old Style"/>
                <a:cs typeface="Bookman Old Style"/>
              </a:rPr>
              <a:t>y</a:t>
            </a:r>
            <a:r>
              <a:rPr dirty="0" sz="2450" spc="-25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407034" indent="-34988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7034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5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17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939"/>
              </a:spcBef>
              <a:tabLst>
                <a:tab pos="16338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408114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6.6.</a:t>
            </a:r>
            <a:r>
              <a:rPr dirty="0" sz="1200" spc="114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TIME-DEPENDENT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5">
                <a:latin typeface="Georgia"/>
                <a:cs typeface="Georgia"/>
              </a:rPr>
              <a:t>SCHR</a:t>
            </a:r>
            <a:r>
              <a:rPr dirty="0" sz="1200" spc="-755">
                <a:latin typeface="Georgia"/>
                <a:cs typeface="Georgia"/>
              </a:rPr>
              <a:t>O</a:t>
            </a:r>
            <a:r>
              <a:rPr dirty="0" baseline="13888" sz="1800" spc="-22">
                <a:latin typeface="Georgia"/>
                <a:cs typeface="Georgia"/>
              </a:rPr>
              <a:t>¨</a:t>
            </a:r>
            <a:r>
              <a:rPr dirty="0" baseline="13888" sz="1800" spc="-1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DINGER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EQUATION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910080" algn="l"/>
                <a:tab pos="6995795" algn="l"/>
              </a:tabLst>
            </a:pPr>
            <a:r>
              <a:rPr dirty="0"/>
              <a:t>Suppose</a:t>
            </a:r>
            <a:r>
              <a:rPr dirty="0" spc="-80"/>
              <a:t> </a:t>
            </a:r>
            <a:r>
              <a:rPr dirty="0" spc="350" b="0" i="1">
                <a:latin typeface="Bookman Old Style"/>
                <a:cs typeface="Bookman Old Style"/>
              </a:rPr>
              <a:t>f</a:t>
            </a:r>
            <a:r>
              <a:rPr dirty="0" spc="-470" b="0" i="1">
                <a:latin typeface="Bookman Old Style"/>
                <a:cs typeface="Bookman Old Style"/>
              </a:rPr>
              <a:t> </a:t>
            </a:r>
            <a:r>
              <a:rPr dirty="0"/>
              <a:t>(</a:t>
            </a:r>
            <a:r>
              <a:rPr dirty="0" b="0" i="1">
                <a:latin typeface="Bookman Old Style"/>
                <a:cs typeface="Bookman Old Style"/>
              </a:rPr>
              <a:t>x,</a:t>
            </a:r>
            <a:r>
              <a:rPr dirty="0" spc="-320" b="0" i="1">
                <a:latin typeface="Bookman Old Style"/>
                <a:cs typeface="Bookman Old Style"/>
              </a:rPr>
              <a:t> </a:t>
            </a:r>
            <a:r>
              <a:rPr dirty="0" b="0" i="1">
                <a:latin typeface="Bookman Old Style"/>
                <a:cs typeface="Bookman Old Style"/>
              </a:rPr>
              <a:t>y</a:t>
            </a:r>
            <a:r>
              <a:rPr dirty="0"/>
              <a:t>) </a:t>
            </a:r>
            <a:r>
              <a:rPr dirty="0" spc="385"/>
              <a:t>=</a:t>
            </a:r>
            <a:r>
              <a:rPr dirty="0"/>
              <a:t> </a:t>
            </a:r>
            <a:r>
              <a:rPr dirty="0" spc="-95" b="0" i="1">
                <a:latin typeface="Bookman Old Style"/>
                <a:cs typeface="Bookman Old Style"/>
              </a:rPr>
              <a:t>g</a:t>
            </a:r>
            <a:r>
              <a:rPr dirty="0" spc="-95"/>
              <a:t>(</a:t>
            </a:r>
            <a:r>
              <a:rPr dirty="0" spc="-95" b="0" i="1">
                <a:latin typeface="Bookman Old Style"/>
                <a:cs typeface="Bookman Old Style"/>
              </a:rPr>
              <a:t>y,</a:t>
            </a:r>
            <a:r>
              <a:rPr dirty="0" spc="-320" b="0" i="1">
                <a:latin typeface="Bookman Old Style"/>
                <a:cs typeface="Bookman Old Style"/>
              </a:rPr>
              <a:t> </a:t>
            </a:r>
            <a:r>
              <a:rPr dirty="0" b="0" i="1">
                <a:latin typeface="Bookman Old Style"/>
                <a:cs typeface="Bookman Old Style"/>
              </a:rPr>
              <a:t>z</a:t>
            </a:r>
            <a:r>
              <a:rPr dirty="0"/>
              <a:t>)</a:t>
            </a:r>
            <a:r>
              <a:rPr dirty="0" spc="60"/>
              <a:t> </a:t>
            </a:r>
            <a:r>
              <a:rPr dirty="0"/>
              <a:t>for</a:t>
            </a:r>
            <a:r>
              <a:rPr dirty="0" spc="55"/>
              <a:t> </a:t>
            </a:r>
            <a:r>
              <a:rPr dirty="0"/>
              <a:t>all</a:t>
            </a:r>
            <a:r>
              <a:rPr dirty="0" spc="55"/>
              <a:t> </a:t>
            </a:r>
            <a:r>
              <a:rPr dirty="0" spc="-10"/>
              <a:t>values</a:t>
            </a:r>
            <a:r>
              <a:rPr dirty="0" spc="55"/>
              <a:t> </a:t>
            </a:r>
            <a:r>
              <a:rPr dirty="0"/>
              <a:t>of</a:t>
            </a:r>
            <a:r>
              <a:rPr dirty="0" spc="55"/>
              <a:t> </a:t>
            </a:r>
            <a:r>
              <a:rPr dirty="0" b="0" i="1">
                <a:latin typeface="Bookman Old Style"/>
                <a:cs typeface="Bookman Old Style"/>
              </a:rPr>
              <a:t>x</a:t>
            </a:r>
            <a:r>
              <a:rPr dirty="0"/>
              <a:t>,</a:t>
            </a:r>
            <a:r>
              <a:rPr dirty="0" spc="55"/>
              <a:t> </a:t>
            </a:r>
            <a:r>
              <a:rPr dirty="0" b="0" i="1">
                <a:latin typeface="Bookman Old Style"/>
                <a:cs typeface="Bookman Old Style"/>
              </a:rPr>
              <a:t>y</a:t>
            </a:r>
            <a:r>
              <a:rPr dirty="0"/>
              <a:t>,</a:t>
            </a:r>
            <a:r>
              <a:rPr dirty="0" spc="55"/>
              <a:t> </a:t>
            </a:r>
            <a:r>
              <a:rPr dirty="0"/>
              <a:t>and</a:t>
            </a:r>
            <a:r>
              <a:rPr dirty="0" spc="55"/>
              <a:t> </a:t>
            </a:r>
            <a:r>
              <a:rPr dirty="0" spc="-25" b="0" i="1">
                <a:latin typeface="Bookman Old Style"/>
                <a:cs typeface="Bookman Old Style"/>
              </a:rPr>
              <a:t>z</a:t>
            </a:r>
            <a:r>
              <a:rPr dirty="0" spc="-25"/>
              <a:t>.</a:t>
            </a:r>
            <a:r>
              <a:rPr dirty="0"/>
              <a:t>	</a:t>
            </a:r>
            <a:r>
              <a:rPr dirty="0" spc="75"/>
              <a:t>What</a:t>
            </a:r>
            <a:r>
              <a:rPr dirty="0" spc="150"/>
              <a:t> </a:t>
            </a:r>
            <a:r>
              <a:rPr dirty="0" spc="-25"/>
              <a:t>can </a:t>
            </a:r>
            <a:r>
              <a:rPr dirty="0"/>
              <a:t>you</a:t>
            </a:r>
            <a:r>
              <a:rPr dirty="0" spc="-45"/>
              <a:t> </a:t>
            </a:r>
            <a:r>
              <a:rPr dirty="0" spc="-10"/>
              <a:t>conclude?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8256270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350" b="0" i="1">
                <a:latin typeface="Bookman Old Style"/>
                <a:cs typeface="Bookman Old Style"/>
              </a:rPr>
              <a:t>f</a:t>
            </a:r>
            <a:r>
              <a:rPr dirty="0" sz="2450" spc="24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z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350" b="0" i="1">
                <a:latin typeface="Bookman Old Style"/>
                <a:cs typeface="Bookman Old Style"/>
              </a:rPr>
              <a:t>f</a:t>
            </a:r>
            <a:r>
              <a:rPr dirty="0" sz="2450" spc="24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g</a:t>
            </a:r>
            <a:r>
              <a:rPr dirty="0" sz="2450" spc="7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constants.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350" b="0" i="1">
                <a:latin typeface="Bookman Old Style"/>
                <a:cs typeface="Bookman Old Style"/>
              </a:rPr>
              <a:t>f</a:t>
            </a:r>
            <a:r>
              <a:rPr dirty="0" sz="2450" spc="229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g</a:t>
            </a:r>
            <a:r>
              <a:rPr dirty="0" sz="2450" spc="6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2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z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-25">
                <a:latin typeface="Times New Roman"/>
                <a:cs typeface="Times New Roman"/>
              </a:rPr>
              <a:t>You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can’t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conclude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things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without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knowing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more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408114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6.6.</a:t>
            </a:r>
            <a:r>
              <a:rPr dirty="0" sz="1200" spc="114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TIME-DEPENDENT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5">
                <a:latin typeface="Georgia"/>
                <a:cs typeface="Georgia"/>
              </a:rPr>
              <a:t>SCHR</a:t>
            </a:r>
            <a:r>
              <a:rPr dirty="0" sz="1200" spc="-755">
                <a:latin typeface="Georgia"/>
                <a:cs typeface="Georgia"/>
              </a:rPr>
              <a:t>O</a:t>
            </a:r>
            <a:r>
              <a:rPr dirty="0" baseline="13888" sz="1800" spc="-22">
                <a:latin typeface="Georgia"/>
                <a:cs typeface="Georgia"/>
              </a:rPr>
              <a:t>¨</a:t>
            </a:r>
            <a:r>
              <a:rPr dirty="0" baseline="13888" sz="1800" spc="-1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DINGER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EQUATION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910080" algn="l"/>
                <a:tab pos="6995795" algn="l"/>
              </a:tabLst>
            </a:pPr>
            <a:r>
              <a:rPr dirty="0"/>
              <a:t>Suppose</a:t>
            </a:r>
            <a:r>
              <a:rPr dirty="0" spc="-80"/>
              <a:t> </a:t>
            </a:r>
            <a:r>
              <a:rPr dirty="0" spc="350" b="0" i="1">
                <a:latin typeface="Bookman Old Style"/>
                <a:cs typeface="Bookman Old Style"/>
              </a:rPr>
              <a:t>f</a:t>
            </a:r>
            <a:r>
              <a:rPr dirty="0" spc="-470" b="0" i="1">
                <a:latin typeface="Bookman Old Style"/>
                <a:cs typeface="Bookman Old Style"/>
              </a:rPr>
              <a:t> </a:t>
            </a:r>
            <a:r>
              <a:rPr dirty="0"/>
              <a:t>(</a:t>
            </a:r>
            <a:r>
              <a:rPr dirty="0" b="0" i="1">
                <a:latin typeface="Bookman Old Style"/>
                <a:cs typeface="Bookman Old Style"/>
              </a:rPr>
              <a:t>x,</a:t>
            </a:r>
            <a:r>
              <a:rPr dirty="0" spc="-320" b="0" i="1">
                <a:latin typeface="Bookman Old Style"/>
                <a:cs typeface="Bookman Old Style"/>
              </a:rPr>
              <a:t> </a:t>
            </a:r>
            <a:r>
              <a:rPr dirty="0" b="0" i="1">
                <a:latin typeface="Bookman Old Style"/>
                <a:cs typeface="Bookman Old Style"/>
              </a:rPr>
              <a:t>y</a:t>
            </a:r>
            <a:r>
              <a:rPr dirty="0"/>
              <a:t>) </a:t>
            </a:r>
            <a:r>
              <a:rPr dirty="0" spc="385"/>
              <a:t>=</a:t>
            </a:r>
            <a:r>
              <a:rPr dirty="0"/>
              <a:t> </a:t>
            </a:r>
            <a:r>
              <a:rPr dirty="0" spc="-95" b="0" i="1">
                <a:latin typeface="Bookman Old Style"/>
                <a:cs typeface="Bookman Old Style"/>
              </a:rPr>
              <a:t>g</a:t>
            </a:r>
            <a:r>
              <a:rPr dirty="0" spc="-95"/>
              <a:t>(</a:t>
            </a:r>
            <a:r>
              <a:rPr dirty="0" spc="-95" b="0" i="1">
                <a:latin typeface="Bookman Old Style"/>
                <a:cs typeface="Bookman Old Style"/>
              </a:rPr>
              <a:t>y,</a:t>
            </a:r>
            <a:r>
              <a:rPr dirty="0" spc="-320" b="0" i="1">
                <a:latin typeface="Bookman Old Style"/>
                <a:cs typeface="Bookman Old Style"/>
              </a:rPr>
              <a:t> </a:t>
            </a:r>
            <a:r>
              <a:rPr dirty="0" b="0" i="1">
                <a:latin typeface="Bookman Old Style"/>
                <a:cs typeface="Bookman Old Style"/>
              </a:rPr>
              <a:t>z</a:t>
            </a:r>
            <a:r>
              <a:rPr dirty="0"/>
              <a:t>)</a:t>
            </a:r>
            <a:r>
              <a:rPr dirty="0" spc="60"/>
              <a:t> </a:t>
            </a:r>
            <a:r>
              <a:rPr dirty="0"/>
              <a:t>for</a:t>
            </a:r>
            <a:r>
              <a:rPr dirty="0" spc="55"/>
              <a:t> </a:t>
            </a:r>
            <a:r>
              <a:rPr dirty="0"/>
              <a:t>all</a:t>
            </a:r>
            <a:r>
              <a:rPr dirty="0" spc="55"/>
              <a:t> </a:t>
            </a:r>
            <a:r>
              <a:rPr dirty="0" spc="-10"/>
              <a:t>values</a:t>
            </a:r>
            <a:r>
              <a:rPr dirty="0" spc="55"/>
              <a:t> </a:t>
            </a:r>
            <a:r>
              <a:rPr dirty="0"/>
              <a:t>of</a:t>
            </a:r>
            <a:r>
              <a:rPr dirty="0" spc="55"/>
              <a:t> </a:t>
            </a:r>
            <a:r>
              <a:rPr dirty="0" b="0" i="1">
                <a:latin typeface="Bookman Old Style"/>
                <a:cs typeface="Bookman Old Style"/>
              </a:rPr>
              <a:t>x</a:t>
            </a:r>
            <a:r>
              <a:rPr dirty="0"/>
              <a:t>,</a:t>
            </a:r>
            <a:r>
              <a:rPr dirty="0" spc="55"/>
              <a:t> </a:t>
            </a:r>
            <a:r>
              <a:rPr dirty="0" b="0" i="1">
                <a:latin typeface="Bookman Old Style"/>
                <a:cs typeface="Bookman Old Style"/>
              </a:rPr>
              <a:t>y</a:t>
            </a:r>
            <a:r>
              <a:rPr dirty="0"/>
              <a:t>,</a:t>
            </a:r>
            <a:r>
              <a:rPr dirty="0" spc="55"/>
              <a:t> </a:t>
            </a:r>
            <a:r>
              <a:rPr dirty="0"/>
              <a:t>and</a:t>
            </a:r>
            <a:r>
              <a:rPr dirty="0" spc="55"/>
              <a:t> </a:t>
            </a:r>
            <a:r>
              <a:rPr dirty="0" spc="-25" b="0" i="1">
                <a:latin typeface="Bookman Old Style"/>
                <a:cs typeface="Bookman Old Style"/>
              </a:rPr>
              <a:t>z</a:t>
            </a:r>
            <a:r>
              <a:rPr dirty="0" spc="-25"/>
              <a:t>.</a:t>
            </a:r>
            <a:r>
              <a:rPr dirty="0"/>
              <a:t>	</a:t>
            </a:r>
            <a:r>
              <a:rPr dirty="0" spc="75"/>
              <a:t>What</a:t>
            </a:r>
            <a:r>
              <a:rPr dirty="0" spc="150"/>
              <a:t> </a:t>
            </a:r>
            <a:r>
              <a:rPr dirty="0" spc="-25"/>
              <a:t>can </a:t>
            </a:r>
            <a:r>
              <a:rPr dirty="0"/>
              <a:t>you</a:t>
            </a:r>
            <a:r>
              <a:rPr dirty="0" spc="-45"/>
              <a:t> </a:t>
            </a:r>
            <a:r>
              <a:rPr dirty="0" spc="-10"/>
              <a:t>conclude?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8263890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350" b="0" i="1">
                <a:latin typeface="Bookman Old Style"/>
                <a:cs typeface="Bookman Old Style"/>
              </a:rPr>
              <a:t>f</a:t>
            </a:r>
            <a:r>
              <a:rPr dirty="0" sz="2450" spc="24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z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350" b="0" i="1">
                <a:latin typeface="Bookman Old Style"/>
                <a:cs typeface="Bookman Old Style"/>
              </a:rPr>
              <a:t>f</a:t>
            </a:r>
            <a:r>
              <a:rPr dirty="0" sz="2450" spc="24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g</a:t>
            </a:r>
            <a:r>
              <a:rPr dirty="0" sz="2450" spc="7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constants.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350" b="0" i="1">
                <a:latin typeface="Bookman Old Style"/>
                <a:cs typeface="Bookman Old Style"/>
              </a:rPr>
              <a:t>f</a:t>
            </a:r>
            <a:r>
              <a:rPr dirty="0" sz="2450" spc="229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g</a:t>
            </a:r>
            <a:r>
              <a:rPr dirty="0" sz="2450" spc="6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,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2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z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-25">
                <a:latin typeface="Times New Roman"/>
                <a:cs typeface="Times New Roman"/>
              </a:rPr>
              <a:t>You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can’t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conclude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things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without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knowing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more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50">
                <a:latin typeface="Times New Roman"/>
                <a:cs typeface="Times New Roman"/>
              </a:rPr>
              <a:t>about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408114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6.6.</a:t>
            </a:r>
            <a:r>
              <a:rPr dirty="0" sz="1200" spc="114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TIME-DEPENDENT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5">
                <a:latin typeface="Georgia"/>
                <a:cs typeface="Georgia"/>
              </a:rPr>
              <a:t>SCHR</a:t>
            </a:r>
            <a:r>
              <a:rPr dirty="0" sz="1200" spc="-755">
                <a:latin typeface="Georgia"/>
                <a:cs typeface="Georgia"/>
              </a:rPr>
              <a:t>O</a:t>
            </a:r>
            <a:r>
              <a:rPr dirty="0" baseline="13888" sz="1800" spc="-22">
                <a:latin typeface="Georgia"/>
                <a:cs typeface="Georgia"/>
              </a:rPr>
              <a:t>¨</a:t>
            </a:r>
            <a:r>
              <a:rPr dirty="0" baseline="13888" sz="1800" spc="-1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DINGER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EQUATION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719829" algn="l"/>
              </a:tabLst>
            </a:pPr>
            <a:r>
              <a:rPr dirty="0"/>
              <a:t>The</a:t>
            </a:r>
            <a:r>
              <a:rPr dirty="0" spc="285"/>
              <a:t> </a:t>
            </a:r>
            <a:r>
              <a:rPr dirty="0"/>
              <a:t>time-dependent</a:t>
            </a:r>
            <a:r>
              <a:rPr dirty="0" spc="285"/>
              <a:t> </a:t>
            </a:r>
            <a:r>
              <a:rPr dirty="0" spc="30"/>
              <a:t>S</a:t>
            </a:r>
            <a:r>
              <a:rPr dirty="0" spc="-45"/>
              <a:t>c</a:t>
            </a:r>
            <a:r>
              <a:rPr dirty="0" spc="30"/>
              <a:t>hr</a:t>
            </a:r>
            <a:r>
              <a:rPr dirty="0" spc="-1205"/>
              <a:t>o</a:t>
            </a:r>
            <a:r>
              <a:rPr dirty="0" spc="25"/>
              <a:t>¨</a:t>
            </a:r>
            <a:r>
              <a:rPr dirty="0" spc="30"/>
              <a:t>dinger</a:t>
            </a:r>
            <a:r>
              <a:rPr dirty="0" spc="285"/>
              <a:t> </a:t>
            </a:r>
            <a:r>
              <a:rPr dirty="0"/>
              <a:t>equation</a:t>
            </a:r>
            <a:r>
              <a:rPr dirty="0" spc="285"/>
              <a:t> </a:t>
            </a:r>
            <a:r>
              <a:rPr dirty="0"/>
              <a:t>can</a:t>
            </a:r>
            <a:r>
              <a:rPr dirty="0" spc="285"/>
              <a:t> </a:t>
            </a:r>
            <a:r>
              <a:rPr dirty="0"/>
              <a:t>be</a:t>
            </a:r>
            <a:r>
              <a:rPr dirty="0" spc="285"/>
              <a:t> </a:t>
            </a:r>
            <a:r>
              <a:rPr dirty="0"/>
              <a:t>used</a:t>
            </a:r>
            <a:r>
              <a:rPr dirty="0" spc="285"/>
              <a:t> </a:t>
            </a:r>
            <a:r>
              <a:rPr dirty="0"/>
              <a:t>to</a:t>
            </a:r>
            <a:r>
              <a:rPr dirty="0" spc="285"/>
              <a:t> </a:t>
            </a:r>
            <a:r>
              <a:rPr dirty="0" spc="-10"/>
              <a:t>derive which</a:t>
            </a:r>
            <a:r>
              <a:rPr dirty="0" spc="5"/>
              <a:t> </a:t>
            </a:r>
            <a:r>
              <a:rPr dirty="0"/>
              <a:t>of</a:t>
            </a:r>
            <a:r>
              <a:rPr dirty="0" spc="15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-65"/>
              <a:t>following</a:t>
            </a:r>
            <a:r>
              <a:rPr dirty="0" spc="20"/>
              <a:t> </a:t>
            </a:r>
            <a:r>
              <a:rPr dirty="0" spc="-10"/>
              <a:t>facts?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4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170390"/>
            <a:ext cx="8310245" cy="268097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12115" marR="317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13384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density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distribution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wave- </a:t>
            </a:r>
            <a:r>
              <a:rPr dirty="0" sz="2450" spc="-3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 i="1">
                <a:latin typeface="Times New Roman"/>
                <a:cs typeface="Times New Roman"/>
              </a:rPr>
              <a:t>|</a:t>
            </a:r>
            <a:r>
              <a:rPr dirty="0" sz="2450" spc="-10" b="0" i="1">
                <a:latin typeface="Bookman Old Style"/>
                <a:cs typeface="Bookman Old Style"/>
              </a:rPr>
              <a:t>ψ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x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sz="2450" spc="-10" i="1">
                <a:latin typeface="Times New Roman"/>
                <a:cs typeface="Times New Roman"/>
              </a:rPr>
              <a:t>|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121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of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form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Ce</a:t>
            </a:r>
            <a:r>
              <a:rPr dirty="0" baseline="24390" sz="3075" spc="-15" b="0" i="1">
                <a:latin typeface="Bookman Old Style"/>
                <a:cs typeface="Bookman Old Style"/>
              </a:rPr>
              <a:t>ikx</a:t>
            </a:r>
            <a:r>
              <a:rPr dirty="0" sz="2450" spc="-1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12115" marR="304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13384" algn="l"/>
                <a:tab pos="1051560" algn="l"/>
                <a:tab pos="2296795" algn="l"/>
                <a:tab pos="2693035" algn="l"/>
                <a:tab pos="3233420" algn="l"/>
                <a:tab pos="5569585" algn="l"/>
                <a:tab pos="7189470" algn="l"/>
              </a:tabLst>
            </a:pP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solutions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time-</a:t>
            </a:r>
            <a:r>
              <a:rPr dirty="0" sz="2450" spc="-10">
                <a:latin typeface="Times New Roman"/>
                <a:cs typeface="Times New Roman"/>
              </a:rPr>
              <a:t>independent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60">
                <a:latin typeface="Times New Roman"/>
                <a:cs typeface="Times New Roman"/>
              </a:rPr>
              <a:t>S</a:t>
            </a:r>
            <a:r>
              <a:rPr dirty="0" sz="2450" spc="-15">
                <a:latin typeface="Times New Roman"/>
                <a:cs typeface="Times New Roman"/>
              </a:rPr>
              <a:t>c</a:t>
            </a:r>
            <a:r>
              <a:rPr dirty="0" sz="2450" spc="60">
                <a:latin typeface="Times New Roman"/>
                <a:cs typeface="Times New Roman"/>
              </a:rPr>
              <a:t>hr</a:t>
            </a:r>
            <a:r>
              <a:rPr dirty="0" sz="2450" spc="-760">
                <a:latin typeface="Times New Roman"/>
                <a:cs typeface="Times New Roman"/>
              </a:rPr>
              <a:t>¨</a:t>
            </a:r>
            <a:r>
              <a:rPr dirty="0" sz="2450" spc="60">
                <a:latin typeface="Times New Roman"/>
                <a:cs typeface="Times New Roman"/>
              </a:rPr>
              <a:t>odinger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equation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evolve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multiplying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24390" sz="3075" spc="-15" b="0" i="1">
                <a:latin typeface="Bookman Old Style"/>
                <a:cs typeface="Bookman Old Style"/>
              </a:rPr>
              <a:t>iEt/</a:t>
            </a:r>
            <a:r>
              <a:rPr dirty="0" baseline="24390" sz="3075" spc="-15">
                <a:latin typeface="Lucida Sans Unicode"/>
                <a:cs typeface="Lucida Sans Unicode"/>
              </a:rPr>
              <a:t>ℏ</a:t>
            </a:r>
            <a:r>
              <a:rPr dirty="0" sz="2450" spc="-1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121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 spc="-10">
                <a:latin typeface="Times New Roman"/>
                <a:cs typeface="Times New Roman"/>
              </a:rPr>
              <a:t>Some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cats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alive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dead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time.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014855" algn="l"/>
                <a:tab pos="5392420" algn="l"/>
              </a:tabLst>
            </a:pPr>
            <a:r>
              <a:rPr dirty="0"/>
              <a:t>If</a:t>
            </a:r>
            <a:r>
              <a:rPr dirty="0" spc="190"/>
              <a:t> </a:t>
            </a:r>
            <a:r>
              <a:rPr dirty="0"/>
              <a:t>you</a:t>
            </a:r>
            <a:r>
              <a:rPr dirty="0" spc="195"/>
              <a:t> </a:t>
            </a:r>
            <a:r>
              <a:rPr dirty="0"/>
              <a:t>watch</a:t>
            </a:r>
            <a:r>
              <a:rPr dirty="0" spc="200"/>
              <a:t> </a:t>
            </a:r>
            <a:r>
              <a:rPr dirty="0"/>
              <a:t>a</a:t>
            </a:r>
            <a:r>
              <a:rPr dirty="0" spc="200"/>
              <a:t> </a:t>
            </a:r>
            <a:r>
              <a:rPr dirty="0"/>
              <a:t>traveling</a:t>
            </a:r>
            <a:r>
              <a:rPr dirty="0" spc="195"/>
              <a:t> </a:t>
            </a:r>
            <a:r>
              <a:rPr dirty="0" spc="-25"/>
              <a:t>wave</a:t>
            </a:r>
            <a:r>
              <a:rPr dirty="0" spc="200"/>
              <a:t> </a:t>
            </a:r>
            <a:r>
              <a:rPr dirty="0"/>
              <a:t>over</a:t>
            </a:r>
            <a:r>
              <a:rPr dirty="0" spc="200"/>
              <a:t> </a:t>
            </a:r>
            <a:r>
              <a:rPr dirty="0" spc="-10"/>
              <a:t>time,</a:t>
            </a:r>
            <a:r>
              <a:rPr dirty="0"/>
              <a:t>	which</a:t>
            </a:r>
            <a:r>
              <a:rPr dirty="0" spc="229"/>
              <a:t> </a:t>
            </a:r>
            <a:r>
              <a:rPr dirty="0"/>
              <a:t>of</a:t>
            </a:r>
            <a:r>
              <a:rPr dirty="0" spc="235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 spc="-80"/>
              <a:t>following </a:t>
            </a:r>
            <a:r>
              <a:rPr dirty="0"/>
              <a:t>never</a:t>
            </a:r>
            <a:r>
              <a:rPr dirty="0" spc="-20"/>
              <a:t> </a:t>
            </a:r>
            <a:r>
              <a:rPr dirty="0" spc="-10"/>
              <a:t>changes?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704151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intercepts.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125" b="0" i="1">
                <a:latin typeface="Bookman Old Style"/>
                <a:cs typeface="Bookman Old Style"/>
              </a:rPr>
              <a:t>y</a:t>
            </a:r>
            <a:r>
              <a:rPr dirty="0" sz="2450" spc="-125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intercept.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under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wavelength’s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worth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curve.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408114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6.6.</a:t>
            </a:r>
            <a:r>
              <a:rPr dirty="0" sz="1200" spc="114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TIME-DEPENDENT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5">
                <a:latin typeface="Georgia"/>
                <a:cs typeface="Georgia"/>
              </a:rPr>
              <a:t>SCHR</a:t>
            </a:r>
            <a:r>
              <a:rPr dirty="0" sz="1200" spc="-755">
                <a:latin typeface="Georgia"/>
                <a:cs typeface="Georgia"/>
              </a:rPr>
              <a:t>O</a:t>
            </a:r>
            <a:r>
              <a:rPr dirty="0" baseline="13888" sz="1800" spc="-22">
                <a:latin typeface="Georgia"/>
                <a:cs typeface="Georgia"/>
              </a:rPr>
              <a:t>¨</a:t>
            </a:r>
            <a:r>
              <a:rPr dirty="0" baseline="13888" sz="1800" spc="-1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DINGER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EQUATION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719829" algn="l"/>
              </a:tabLst>
            </a:pPr>
            <a:r>
              <a:rPr dirty="0"/>
              <a:t>The</a:t>
            </a:r>
            <a:r>
              <a:rPr dirty="0" spc="285"/>
              <a:t> </a:t>
            </a:r>
            <a:r>
              <a:rPr dirty="0"/>
              <a:t>time-dependent</a:t>
            </a:r>
            <a:r>
              <a:rPr dirty="0" spc="285"/>
              <a:t> </a:t>
            </a:r>
            <a:r>
              <a:rPr dirty="0" spc="30"/>
              <a:t>S</a:t>
            </a:r>
            <a:r>
              <a:rPr dirty="0" spc="-45"/>
              <a:t>c</a:t>
            </a:r>
            <a:r>
              <a:rPr dirty="0" spc="30"/>
              <a:t>hr</a:t>
            </a:r>
            <a:r>
              <a:rPr dirty="0" spc="-1205"/>
              <a:t>o</a:t>
            </a:r>
            <a:r>
              <a:rPr dirty="0" spc="25"/>
              <a:t>¨</a:t>
            </a:r>
            <a:r>
              <a:rPr dirty="0" spc="30"/>
              <a:t>dinger</a:t>
            </a:r>
            <a:r>
              <a:rPr dirty="0" spc="285"/>
              <a:t> </a:t>
            </a:r>
            <a:r>
              <a:rPr dirty="0"/>
              <a:t>equation</a:t>
            </a:r>
            <a:r>
              <a:rPr dirty="0" spc="285"/>
              <a:t> </a:t>
            </a:r>
            <a:r>
              <a:rPr dirty="0"/>
              <a:t>can</a:t>
            </a:r>
            <a:r>
              <a:rPr dirty="0" spc="285"/>
              <a:t> </a:t>
            </a:r>
            <a:r>
              <a:rPr dirty="0"/>
              <a:t>be</a:t>
            </a:r>
            <a:r>
              <a:rPr dirty="0" spc="285"/>
              <a:t> </a:t>
            </a:r>
            <a:r>
              <a:rPr dirty="0"/>
              <a:t>used</a:t>
            </a:r>
            <a:r>
              <a:rPr dirty="0" spc="285"/>
              <a:t> </a:t>
            </a:r>
            <a:r>
              <a:rPr dirty="0"/>
              <a:t>to</a:t>
            </a:r>
            <a:r>
              <a:rPr dirty="0" spc="285"/>
              <a:t> </a:t>
            </a:r>
            <a:r>
              <a:rPr dirty="0" spc="-10"/>
              <a:t>derive which</a:t>
            </a:r>
            <a:r>
              <a:rPr dirty="0" spc="5"/>
              <a:t> </a:t>
            </a:r>
            <a:r>
              <a:rPr dirty="0"/>
              <a:t>of</a:t>
            </a:r>
            <a:r>
              <a:rPr dirty="0" spc="15"/>
              <a:t> </a:t>
            </a:r>
            <a:r>
              <a:rPr dirty="0"/>
              <a:t>the</a:t>
            </a:r>
            <a:r>
              <a:rPr dirty="0" spc="10"/>
              <a:t> </a:t>
            </a:r>
            <a:r>
              <a:rPr dirty="0" spc="-65"/>
              <a:t>following</a:t>
            </a:r>
            <a:r>
              <a:rPr dirty="0" spc="20"/>
              <a:t> </a:t>
            </a:r>
            <a:r>
              <a:rPr dirty="0" spc="-10"/>
              <a:t>facts?</a:t>
            </a:r>
            <a:r>
              <a:rPr dirty="0"/>
              <a:t>	(Choose</a:t>
            </a:r>
            <a:r>
              <a:rPr dirty="0" spc="50"/>
              <a:t> </a:t>
            </a:r>
            <a:r>
              <a:rPr dirty="0"/>
              <a:t>all</a:t>
            </a:r>
            <a:r>
              <a:rPr dirty="0" spc="50"/>
              <a:t> </a:t>
            </a:r>
            <a:r>
              <a:rPr dirty="0" spc="114"/>
              <a:t>that</a:t>
            </a:r>
            <a:r>
              <a:rPr dirty="0" spc="4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2170390"/>
            <a:ext cx="8335645" cy="3300729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424815" marR="444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426084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probability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density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distribution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wave- </a:t>
            </a:r>
            <a:r>
              <a:rPr dirty="0" sz="2450" spc="-3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ψ</a:t>
            </a:r>
            <a:r>
              <a:rPr dirty="0" sz="2450">
                <a:latin typeface="Times New Roman"/>
                <a:cs typeface="Times New Roman"/>
              </a:rPr>
              <a:t>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10" i="1">
                <a:latin typeface="Times New Roman"/>
                <a:cs typeface="Times New Roman"/>
              </a:rPr>
              <a:t>|</a:t>
            </a:r>
            <a:r>
              <a:rPr dirty="0" sz="2450" spc="-10" b="0" i="1">
                <a:latin typeface="Bookman Old Style"/>
                <a:cs typeface="Bookman Old Style"/>
              </a:rPr>
              <a:t>ψ</a:t>
            </a:r>
            <a:r>
              <a:rPr dirty="0" sz="2450" spc="-10">
                <a:latin typeface="Times New Roman"/>
                <a:cs typeface="Times New Roman"/>
              </a:rPr>
              <a:t>(</a:t>
            </a:r>
            <a:r>
              <a:rPr dirty="0" sz="2450" spc="-10" b="0" i="1">
                <a:latin typeface="Bookman Old Style"/>
                <a:cs typeface="Bookman Old Style"/>
              </a:rPr>
              <a:t>x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sz="2450" spc="-10" i="1">
                <a:latin typeface="Times New Roman"/>
                <a:cs typeface="Times New Roman"/>
              </a:rPr>
              <a:t>|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sz="2450" spc="-1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248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momentum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eigenstates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of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of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form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Ce</a:t>
            </a:r>
            <a:r>
              <a:rPr dirty="0" baseline="24390" sz="3075" spc="-15" b="0" i="1">
                <a:latin typeface="Bookman Old Style"/>
                <a:cs typeface="Bookman Old Style"/>
              </a:rPr>
              <a:t>ikx</a:t>
            </a:r>
            <a:r>
              <a:rPr dirty="0" sz="2450" spc="-1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24815" marR="431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426084" algn="l"/>
                <a:tab pos="1064260" algn="l"/>
                <a:tab pos="2309495" algn="l"/>
                <a:tab pos="2705735" algn="l"/>
                <a:tab pos="3246120" algn="l"/>
                <a:tab pos="5582285" algn="l"/>
                <a:tab pos="7202170" algn="l"/>
              </a:tabLst>
            </a:pP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solutions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to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time-</a:t>
            </a:r>
            <a:r>
              <a:rPr dirty="0" sz="2450" spc="-10">
                <a:latin typeface="Times New Roman"/>
                <a:cs typeface="Times New Roman"/>
              </a:rPr>
              <a:t>independent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60">
                <a:latin typeface="Times New Roman"/>
                <a:cs typeface="Times New Roman"/>
              </a:rPr>
              <a:t>S</a:t>
            </a:r>
            <a:r>
              <a:rPr dirty="0" sz="2450" spc="-15">
                <a:latin typeface="Times New Roman"/>
                <a:cs typeface="Times New Roman"/>
              </a:rPr>
              <a:t>c</a:t>
            </a:r>
            <a:r>
              <a:rPr dirty="0" sz="2450" spc="60">
                <a:latin typeface="Times New Roman"/>
                <a:cs typeface="Times New Roman"/>
              </a:rPr>
              <a:t>hr</a:t>
            </a:r>
            <a:r>
              <a:rPr dirty="0" sz="2450" spc="-760">
                <a:latin typeface="Times New Roman"/>
                <a:cs typeface="Times New Roman"/>
              </a:rPr>
              <a:t>¨</a:t>
            </a:r>
            <a:r>
              <a:rPr dirty="0" sz="2450" spc="60">
                <a:latin typeface="Times New Roman"/>
                <a:cs typeface="Times New Roman"/>
              </a:rPr>
              <a:t>odinger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equation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evolve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through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multiplying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24390" sz="3075" spc="-15" b="0" i="1">
                <a:latin typeface="Bookman Old Style"/>
                <a:cs typeface="Bookman Old Style"/>
              </a:rPr>
              <a:t>iEt/</a:t>
            </a:r>
            <a:r>
              <a:rPr dirty="0" baseline="24390" sz="3075" spc="-15">
                <a:latin typeface="Lucida Sans Unicode"/>
                <a:cs typeface="Lucida Sans Unicode"/>
              </a:rPr>
              <a:t>ℏ</a:t>
            </a:r>
            <a:r>
              <a:rPr dirty="0" sz="2450" spc="-1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4248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 spc="-10">
                <a:latin typeface="Times New Roman"/>
                <a:cs typeface="Times New Roman"/>
              </a:rPr>
              <a:t>Some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cats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alive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dead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time.</a:t>
            </a:r>
            <a:endParaRPr sz="2450">
              <a:latin typeface="Times New Roman"/>
              <a:cs typeface="Times New Roman"/>
            </a:endParaRPr>
          </a:p>
          <a:p>
            <a:pPr marL="43180">
              <a:lnSpc>
                <a:spcPct val="100000"/>
              </a:lnSpc>
              <a:spcBef>
                <a:spcPts val="1945"/>
              </a:spcBef>
              <a:tabLst>
                <a:tab pos="165227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89022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Georgia"/>
                <a:cs typeface="Georgia"/>
              </a:rPr>
              <a:t>ConcepTest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749859" y="889022"/>
            <a:ext cx="42494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6.6.</a:t>
            </a:r>
            <a:r>
              <a:rPr dirty="0" sz="1200" spc="114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TIME-DEPENDENT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5">
                <a:latin typeface="Georgia"/>
                <a:cs typeface="Georgia"/>
              </a:rPr>
              <a:t>SCHR</a:t>
            </a:r>
            <a:r>
              <a:rPr dirty="0" sz="1200" spc="-755">
                <a:latin typeface="Georgia"/>
                <a:cs typeface="Georgia"/>
              </a:rPr>
              <a:t>O</a:t>
            </a:r>
            <a:r>
              <a:rPr dirty="0" baseline="13888" sz="1800" spc="-22">
                <a:latin typeface="Georgia"/>
                <a:cs typeface="Georgia"/>
              </a:rPr>
              <a:t>¨</a:t>
            </a:r>
            <a:r>
              <a:rPr dirty="0" baseline="13888" sz="1800" spc="-1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DINGER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EQUATION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26440" algn="l"/>
                <a:tab pos="1110615" algn="l"/>
                <a:tab pos="2025650" algn="l"/>
                <a:tab pos="2529840" algn="l"/>
                <a:tab pos="3763010" algn="l"/>
                <a:tab pos="4147820" algn="l"/>
                <a:tab pos="4676140" algn="l"/>
                <a:tab pos="6761480" algn="l"/>
              </a:tabLst>
            </a:pPr>
            <a:r>
              <a:rPr dirty="0" spc="-20"/>
              <a:t>True</a:t>
            </a:r>
            <a:r>
              <a:rPr dirty="0"/>
              <a:t>	</a:t>
            </a:r>
            <a:r>
              <a:rPr dirty="0" spc="-25"/>
              <a:t>or</a:t>
            </a:r>
            <a:r>
              <a:rPr dirty="0"/>
              <a:t>	</a:t>
            </a:r>
            <a:r>
              <a:rPr dirty="0" spc="-10"/>
              <a:t>false?</a:t>
            </a:r>
            <a:r>
              <a:rPr dirty="0"/>
              <a:t>	</a:t>
            </a:r>
            <a:r>
              <a:rPr dirty="0" spc="-25"/>
              <a:t>All</a:t>
            </a:r>
            <a:r>
              <a:rPr dirty="0"/>
              <a:t>	</a:t>
            </a:r>
            <a:r>
              <a:rPr dirty="0" spc="-10"/>
              <a:t>solutions</a:t>
            </a:r>
            <a:r>
              <a:rPr dirty="0"/>
              <a:t>	</a:t>
            </a:r>
            <a:r>
              <a:rPr dirty="0" spc="-25"/>
              <a:t>to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time-</a:t>
            </a:r>
            <a:r>
              <a:rPr dirty="0" spc="-10"/>
              <a:t>dependent</a:t>
            </a:r>
            <a:r>
              <a:rPr dirty="0"/>
              <a:t>	</a:t>
            </a:r>
            <a:r>
              <a:rPr dirty="0" spc="5"/>
              <a:t>S</a:t>
            </a:r>
            <a:r>
              <a:rPr dirty="0" spc="-70"/>
              <a:t>c</a:t>
            </a:r>
            <a:r>
              <a:rPr dirty="0" spc="5"/>
              <a:t>hr</a:t>
            </a:r>
            <a:r>
              <a:rPr dirty="0" spc="-1230"/>
              <a:t>o</a:t>
            </a:r>
            <a:r>
              <a:rPr dirty="0"/>
              <a:t>¨</a:t>
            </a:r>
            <a:r>
              <a:rPr dirty="0" spc="5"/>
              <a:t>dinger</a:t>
            </a:r>
            <a:r>
              <a:rPr dirty="0" spc="-105"/>
              <a:t> </a:t>
            </a:r>
            <a:r>
              <a:rPr dirty="0"/>
              <a:t>equation</a:t>
            </a:r>
            <a:r>
              <a:rPr dirty="0" spc="140"/>
              <a:t> </a:t>
            </a:r>
            <a:r>
              <a:rPr dirty="0"/>
              <a:t>are</a:t>
            </a:r>
            <a:r>
              <a:rPr dirty="0" spc="150"/>
              <a:t> </a:t>
            </a:r>
            <a:r>
              <a:rPr dirty="0" spc="-10"/>
              <a:t>separable.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89022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Georgia"/>
                <a:cs typeface="Georgia"/>
              </a:rPr>
              <a:t>ConcepTest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749859" y="889022"/>
            <a:ext cx="42494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6.6.</a:t>
            </a:r>
            <a:r>
              <a:rPr dirty="0" sz="1200" spc="114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TIME-DEPENDENT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5">
                <a:latin typeface="Georgia"/>
                <a:cs typeface="Georgia"/>
              </a:rPr>
              <a:t>SCHR</a:t>
            </a:r>
            <a:r>
              <a:rPr dirty="0" sz="1200" spc="-755">
                <a:latin typeface="Georgia"/>
                <a:cs typeface="Georgia"/>
              </a:rPr>
              <a:t>O</a:t>
            </a:r>
            <a:r>
              <a:rPr dirty="0" baseline="13888" sz="1800" spc="-22">
                <a:latin typeface="Georgia"/>
                <a:cs typeface="Georgia"/>
              </a:rPr>
              <a:t>¨</a:t>
            </a:r>
            <a:r>
              <a:rPr dirty="0" baseline="13888" sz="1800" spc="-1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DINGER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EQUATION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26440" algn="l"/>
                <a:tab pos="1110615" algn="l"/>
                <a:tab pos="2025650" algn="l"/>
                <a:tab pos="2529840" algn="l"/>
                <a:tab pos="3763010" algn="l"/>
                <a:tab pos="4147820" algn="l"/>
                <a:tab pos="4676140" algn="l"/>
                <a:tab pos="6761480" algn="l"/>
              </a:tabLst>
            </a:pPr>
            <a:r>
              <a:rPr dirty="0" spc="-20"/>
              <a:t>True</a:t>
            </a:r>
            <a:r>
              <a:rPr dirty="0"/>
              <a:t>	</a:t>
            </a:r>
            <a:r>
              <a:rPr dirty="0" spc="-25"/>
              <a:t>or</a:t>
            </a:r>
            <a:r>
              <a:rPr dirty="0"/>
              <a:t>	</a:t>
            </a:r>
            <a:r>
              <a:rPr dirty="0" spc="-10"/>
              <a:t>false?</a:t>
            </a:r>
            <a:r>
              <a:rPr dirty="0"/>
              <a:t>	</a:t>
            </a:r>
            <a:r>
              <a:rPr dirty="0" spc="-25"/>
              <a:t>All</a:t>
            </a:r>
            <a:r>
              <a:rPr dirty="0"/>
              <a:t>	</a:t>
            </a:r>
            <a:r>
              <a:rPr dirty="0" spc="-10"/>
              <a:t>solutions</a:t>
            </a:r>
            <a:r>
              <a:rPr dirty="0"/>
              <a:t>	</a:t>
            </a:r>
            <a:r>
              <a:rPr dirty="0" spc="-25"/>
              <a:t>to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time-</a:t>
            </a:r>
            <a:r>
              <a:rPr dirty="0" spc="-10"/>
              <a:t>dependent</a:t>
            </a:r>
            <a:r>
              <a:rPr dirty="0"/>
              <a:t>	</a:t>
            </a:r>
            <a:r>
              <a:rPr dirty="0" spc="5"/>
              <a:t>S</a:t>
            </a:r>
            <a:r>
              <a:rPr dirty="0" spc="-70"/>
              <a:t>c</a:t>
            </a:r>
            <a:r>
              <a:rPr dirty="0" spc="5"/>
              <a:t>hr</a:t>
            </a:r>
            <a:r>
              <a:rPr dirty="0" spc="-1230"/>
              <a:t>o</a:t>
            </a:r>
            <a:r>
              <a:rPr dirty="0"/>
              <a:t>¨</a:t>
            </a:r>
            <a:r>
              <a:rPr dirty="0" spc="5"/>
              <a:t>dinger</a:t>
            </a:r>
            <a:r>
              <a:rPr dirty="0" spc="-105"/>
              <a:t> </a:t>
            </a:r>
            <a:r>
              <a:rPr dirty="0"/>
              <a:t>equation</a:t>
            </a:r>
            <a:r>
              <a:rPr dirty="0" spc="140"/>
              <a:t> </a:t>
            </a:r>
            <a:r>
              <a:rPr dirty="0"/>
              <a:t>are</a:t>
            </a:r>
            <a:r>
              <a:rPr dirty="0" spc="150"/>
              <a:t> </a:t>
            </a:r>
            <a:r>
              <a:rPr dirty="0" spc="-10"/>
              <a:t>separable.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2170390"/>
            <a:ext cx="8266430" cy="15424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70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False.</a:t>
            </a:r>
            <a:r>
              <a:rPr dirty="0" sz="2450" spc="3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built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linear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combi- </a:t>
            </a:r>
            <a:r>
              <a:rPr dirty="0" sz="2450">
                <a:latin typeface="Times New Roman"/>
                <a:cs typeface="Times New Roman"/>
              </a:rPr>
              <a:t>nation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separable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solutions,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those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combinations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themselves </a:t>
            </a:r>
            <a:r>
              <a:rPr dirty="0" sz="2450">
                <a:latin typeface="Times New Roman"/>
                <a:cs typeface="Times New Roman"/>
              </a:rPr>
              <a:t>do not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have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separable.</a:t>
            </a:r>
            <a:r>
              <a:rPr dirty="0" sz="2450" spc="3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(The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114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separable,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t</a:t>
            </a:r>
            <a:r>
              <a:rPr dirty="0" sz="2450" spc="-1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separable,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t</a:t>
            </a:r>
            <a:r>
              <a:rPr dirty="0" sz="2450" spc="-1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not.)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6119" y="889022"/>
            <a:ext cx="82804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4081779" algn="l"/>
              </a:tabLst>
            </a:pPr>
            <a:r>
              <a:rPr dirty="0" sz="1200" spc="-10">
                <a:latin typeface="Georgia"/>
                <a:cs typeface="Georgia"/>
              </a:rPr>
              <a:t>ConcepTest</a:t>
            </a:r>
            <a:r>
              <a:rPr dirty="0" sz="1200">
                <a:latin typeface="Georgia"/>
                <a:cs typeface="Georgia"/>
              </a:rPr>
              <a:t>	6.6.</a:t>
            </a:r>
            <a:r>
              <a:rPr dirty="0" sz="1200" spc="114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TIME-DEPENDENT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5">
                <a:latin typeface="Georgia"/>
                <a:cs typeface="Georgia"/>
              </a:rPr>
              <a:t>SCHR</a:t>
            </a:r>
            <a:r>
              <a:rPr dirty="0" sz="1200" spc="-755">
                <a:latin typeface="Georgia"/>
                <a:cs typeface="Georgia"/>
              </a:rPr>
              <a:t>O</a:t>
            </a:r>
            <a:r>
              <a:rPr dirty="0" baseline="13888" sz="1800" spc="-22">
                <a:latin typeface="Georgia"/>
                <a:cs typeface="Georgia"/>
              </a:rPr>
              <a:t>¨</a:t>
            </a:r>
            <a:r>
              <a:rPr dirty="0" baseline="13888" sz="1800" spc="-1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DINGER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EQUATION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930390" algn="l"/>
              </a:tabLst>
            </a:pPr>
            <a:r>
              <a:rPr dirty="0"/>
              <a:t>Which</a:t>
            </a:r>
            <a:r>
              <a:rPr dirty="0" spc="100"/>
              <a:t> </a:t>
            </a:r>
            <a:r>
              <a:rPr dirty="0"/>
              <a:t>of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 spc="-60"/>
              <a:t>following</a:t>
            </a:r>
            <a:r>
              <a:rPr dirty="0" spc="95"/>
              <a:t> </a:t>
            </a:r>
            <a:r>
              <a:rPr dirty="0"/>
              <a:t>represent</a:t>
            </a:r>
            <a:r>
              <a:rPr dirty="0" spc="95"/>
              <a:t> </a:t>
            </a:r>
            <a:r>
              <a:rPr dirty="0"/>
              <a:t>separable</a:t>
            </a:r>
            <a:r>
              <a:rPr dirty="0" spc="95"/>
              <a:t> </a:t>
            </a:r>
            <a:r>
              <a:rPr dirty="0" spc="-10"/>
              <a:t>functions?</a:t>
            </a:r>
            <a:r>
              <a:rPr dirty="0"/>
              <a:t>	Choose</a:t>
            </a:r>
            <a:r>
              <a:rPr dirty="0" spc="-55"/>
              <a:t> </a:t>
            </a:r>
            <a:r>
              <a:rPr dirty="0" spc="-25"/>
              <a:t>all </a:t>
            </a:r>
            <a:r>
              <a:rPr dirty="0" spc="114"/>
              <a:t>that</a:t>
            </a:r>
            <a:r>
              <a:rPr dirty="0" spc="150"/>
              <a:t> </a:t>
            </a:r>
            <a:r>
              <a:rPr dirty="0" spc="-10"/>
              <a:t>apply.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76617" y="2042037"/>
            <a:ext cx="4358005" cy="261874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25450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25450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1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y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baseline="24390" sz="3075" spc="75">
                <a:latin typeface="Times New Roman"/>
                <a:cs typeface="Times New Roman"/>
              </a:rPr>
              <a:t> </a:t>
            </a:r>
            <a:r>
              <a:rPr dirty="0" sz="2450" spc="260" i="1">
                <a:latin typeface="Times New Roman"/>
                <a:cs typeface="Times New Roman"/>
              </a:rPr>
              <a:t>−</a:t>
            </a:r>
            <a:r>
              <a:rPr dirty="0" sz="2450" spc="-95" i="1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260" i="1">
                <a:latin typeface="Times New Roman"/>
                <a:cs typeface="Times New Roman"/>
              </a:rPr>
              <a:t>−</a:t>
            </a:r>
            <a:r>
              <a:rPr dirty="0" sz="2450" spc="-95" i="1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y</a:t>
            </a:r>
            <a:r>
              <a:rPr dirty="0" sz="2450" spc="-25">
                <a:latin typeface="Times New Roman"/>
                <a:cs typeface="Times New Roman"/>
              </a:rPr>
              <a:t>)</a:t>
            </a:r>
            <a:r>
              <a:rPr dirty="0" baseline="24390" sz="3075" spc="-37">
                <a:latin typeface="Times New Roman"/>
                <a:cs typeface="Times New Roman"/>
              </a:rPr>
              <a:t>2</a:t>
            </a:r>
            <a:endParaRPr baseline="24390" sz="3075">
              <a:latin typeface="Times New Roman"/>
              <a:cs typeface="Times New Roman"/>
            </a:endParaRPr>
          </a:p>
          <a:p>
            <a:pPr marL="425450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25450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2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baseline="24390" sz="3075" spc="-15" b="0" i="1">
                <a:latin typeface="Bookman Old Style"/>
                <a:cs typeface="Bookman Old Style"/>
              </a:rPr>
              <a:t>x</a:t>
            </a:r>
            <a:r>
              <a:rPr dirty="0" baseline="24390" sz="3075" spc="-15">
                <a:latin typeface="Times New Roman"/>
                <a:cs typeface="Times New Roman"/>
              </a:rPr>
              <a:t>+3</a:t>
            </a:r>
            <a:r>
              <a:rPr dirty="0" baseline="24390" sz="3075" spc="-15" b="0" i="1">
                <a:latin typeface="Bookman Old Style"/>
                <a:cs typeface="Bookman Old Style"/>
              </a:rPr>
              <a:t>y</a:t>
            </a:r>
            <a:endParaRPr baseline="24390" sz="3075">
              <a:latin typeface="Bookman Old Style"/>
              <a:cs typeface="Bookman Old Style"/>
            </a:endParaRPr>
          </a:p>
          <a:p>
            <a:pPr marL="425450" indent="-361950">
              <a:lnSpc>
                <a:spcPct val="100000"/>
              </a:lnSpc>
              <a:spcBef>
                <a:spcPts val="1535"/>
              </a:spcBef>
              <a:buFont typeface="Times New Roman"/>
              <a:buAutoNum type="alphaUcPeriod"/>
              <a:tabLst>
                <a:tab pos="425450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3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baseline="45351" sz="3675" spc="-15">
                <a:latin typeface="Arial"/>
                <a:cs typeface="Arial"/>
              </a:rPr>
              <a:t>t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baseline="24390" sz="3075" spc="-15" b="0" i="1">
                <a:latin typeface="Bookman Old Style"/>
                <a:cs typeface="Bookman Old Style"/>
              </a:rPr>
              <a:t>x</a:t>
            </a:r>
            <a:r>
              <a:rPr dirty="0" baseline="45351" sz="3675" spc="-15">
                <a:latin typeface="Arial"/>
                <a:cs typeface="Arial"/>
              </a:rPr>
              <a:t>)</a:t>
            </a:r>
            <a:r>
              <a:rPr dirty="0" baseline="39295" sz="3075" spc="-15">
                <a:latin typeface="Times New Roman"/>
                <a:cs typeface="Times New Roman"/>
              </a:rPr>
              <a:t>3</a:t>
            </a:r>
            <a:r>
              <a:rPr dirty="0" baseline="39295" sz="3075" spc="-15" b="0" i="1">
                <a:latin typeface="Bookman Old Style"/>
                <a:cs typeface="Bookman Old Style"/>
              </a:rPr>
              <a:t>y</a:t>
            </a:r>
            <a:endParaRPr baseline="39295" sz="3075">
              <a:latin typeface="Bookman Old Style"/>
              <a:cs typeface="Bookman Old Style"/>
            </a:endParaRPr>
          </a:p>
          <a:p>
            <a:pPr marL="4248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248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4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ln(</a:t>
            </a:r>
            <a:r>
              <a:rPr dirty="0" sz="2450" spc="-10" b="0" i="1">
                <a:latin typeface="Bookman Old Style"/>
                <a:cs typeface="Bookman Old Style"/>
              </a:rPr>
              <a:t>xy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425450" indent="-34988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25450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5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y</a:t>
            </a:r>
            <a:r>
              <a:rPr dirty="0" sz="2450" spc="-25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750003" y="889022"/>
            <a:ext cx="42494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Georgia"/>
                <a:cs typeface="Georgia"/>
              </a:rPr>
              <a:t>6.6.</a:t>
            </a:r>
            <a:r>
              <a:rPr dirty="0" sz="1200" spc="11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THE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TIME-DEPENDENT</a:t>
            </a:r>
            <a:r>
              <a:rPr dirty="0" sz="1200" spc="65">
                <a:latin typeface="Georgia"/>
                <a:cs typeface="Georgia"/>
              </a:rPr>
              <a:t> </a:t>
            </a:r>
            <a:r>
              <a:rPr dirty="0" sz="1200" spc="-15">
                <a:latin typeface="Georgia"/>
                <a:cs typeface="Georgia"/>
              </a:rPr>
              <a:t>SCHR</a:t>
            </a:r>
            <a:r>
              <a:rPr dirty="0" sz="1200" spc="-755">
                <a:latin typeface="Georgia"/>
                <a:cs typeface="Georgia"/>
              </a:rPr>
              <a:t>O</a:t>
            </a:r>
            <a:r>
              <a:rPr dirty="0" baseline="13888" sz="1800" spc="-22">
                <a:latin typeface="Georgia"/>
                <a:cs typeface="Georgia"/>
              </a:rPr>
              <a:t>¨</a:t>
            </a:r>
            <a:r>
              <a:rPr dirty="0" baseline="13888" sz="1800" spc="-19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DINGER</a:t>
            </a:r>
            <a:r>
              <a:rPr dirty="0" sz="1200" spc="6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EQUATION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1112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6930390" algn="l"/>
              </a:tabLst>
            </a:pPr>
            <a:r>
              <a:rPr dirty="0"/>
              <a:t>Which</a:t>
            </a:r>
            <a:r>
              <a:rPr dirty="0" spc="100"/>
              <a:t> </a:t>
            </a:r>
            <a:r>
              <a:rPr dirty="0"/>
              <a:t>of</a:t>
            </a:r>
            <a:r>
              <a:rPr dirty="0" spc="100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 spc="-60"/>
              <a:t>following</a:t>
            </a:r>
            <a:r>
              <a:rPr dirty="0" spc="95"/>
              <a:t> </a:t>
            </a:r>
            <a:r>
              <a:rPr dirty="0"/>
              <a:t>represent</a:t>
            </a:r>
            <a:r>
              <a:rPr dirty="0" spc="95"/>
              <a:t> </a:t>
            </a:r>
            <a:r>
              <a:rPr dirty="0"/>
              <a:t>separable</a:t>
            </a:r>
            <a:r>
              <a:rPr dirty="0" spc="95"/>
              <a:t> </a:t>
            </a:r>
            <a:r>
              <a:rPr dirty="0" spc="-10"/>
              <a:t>functions?</a:t>
            </a:r>
            <a:r>
              <a:rPr dirty="0"/>
              <a:t>	Choose</a:t>
            </a:r>
            <a:r>
              <a:rPr dirty="0" spc="-55"/>
              <a:t> </a:t>
            </a:r>
            <a:r>
              <a:rPr dirty="0" spc="-25"/>
              <a:t>all </a:t>
            </a:r>
            <a:r>
              <a:rPr dirty="0" spc="114"/>
              <a:t>that</a:t>
            </a:r>
            <a:r>
              <a:rPr dirty="0" spc="150"/>
              <a:t> </a:t>
            </a:r>
            <a:r>
              <a:rPr dirty="0" spc="-10"/>
              <a:t>apply.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38937" y="2042037"/>
            <a:ext cx="8349615" cy="437769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6291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629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1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y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baseline="24390" sz="3075" spc="75">
                <a:latin typeface="Times New Roman"/>
                <a:cs typeface="Times New Roman"/>
              </a:rPr>
              <a:t> </a:t>
            </a:r>
            <a:r>
              <a:rPr dirty="0" sz="2450" spc="260" i="1">
                <a:latin typeface="Times New Roman"/>
                <a:cs typeface="Times New Roman"/>
              </a:rPr>
              <a:t>−</a:t>
            </a:r>
            <a:r>
              <a:rPr dirty="0" sz="2450" spc="-95" i="1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(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260" i="1">
                <a:latin typeface="Times New Roman"/>
                <a:cs typeface="Times New Roman"/>
              </a:rPr>
              <a:t>−</a:t>
            </a:r>
            <a:r>
              <a:rPr dirty="0" sz="2450" spc="-95" i="1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y</a:t>
            </a:r>
            <a:r>
              <a:rPr dirty="0" sz="2450" spc="-25">
                <a:latin typeface="Times New Roman"/>
                <a:cs typeface="Times New Roman"/>
              </a:rPr>
              <a:t>)</a:t>
            </a:r>
            <a:r>
              <a:rPr dirty="0" baseline="24390" sz="3075" spc="-37">
                <a:latin typeface="Times New Roman"/>
                <a:cs typeface="Times New Roman"/>
              </a:rPr>
              <a:t>2</a:t>
            </a:r>
            <a:endParaRPr baseline="24390" sz="3075">
              <a:latin typeface="Times New Roman"/>
              <a:cs typeface="Times New Roman"/>
            </a:endParaRPr>
          </a:p>
          <a:p>
            <a:pPr marL="46291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629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2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baseline="24390" sz="3075" spc="-15" b="0" i="1">
                <a:latin typeface="Bookman Old Style"/>
                <a:cs typeface="Bookman Old Style"/>
              </a:rPr>
              <a:t>x</a:t>
            </a:r>
            <a:r>
              <a:rPr dirty="0" baseline="24390" sz="3075" spc="-15">
                <a:latin typeface="Times New Roman"/>
                <a:cs typeface="Times New Roman"/>
              </a:rPr>
              <a:t>+3</a:t>
            </a:r>
            <a:r>
              <a:rPr dirty="0" baseline="24390" sz="3075" spc="-15" b="0" i="1">
                <a:latin typeface="Bookman Old Style"/>
                <a:cs typeface="Bookman Old Style"/>
              </a:rPr>
              <a:t>y</a:t>
            </a:r>
            <a:endParaRPr baseline="24390" sz="3075">
              <a:latin typeface="Bookman Old Style"/>
              <a:cs typeface="Bookman Old Style"/>
            </a:endParaRPr>
          </a:p>
          <a:p>
            <a:pPr marL="462915" indent="-361950">
              <a:lnSpc>
                <a:spcPct val="100000"/>
              </a:lnSpc>
              <a:spcBef>
                <a:spcPts val="1535"/>
              </a:spcBef>
              <a:buFont typeface="Times New Roman"/>
              <a:buAutoNum type="alphaUcPeriod"/>
              <a:tabLst>
                <a:tab pos="4629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3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baseline="45351" sz="3675" spc="-15">
                <a:latin typeface="Arial"/>
                <a:cs typeface="Arial"/>
              </a:rPr>
              <a:t>t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baseline="24390" sz="3075" spc="-15" b="0" i="1">
                <a:latin typeface="Bookman Old Style"/>
                <a:cs typeface="Bookman Old Style"/>
              </a:rPr>
              <a:t>x</a:t>
            </a:r>
            <a:r>
              <a:rPr dirty="0" baseline="45351" sz="3675" spc="-15">
                <a:latin typeface="Arial"/>
                <a:cs typeface="Arial"/>
              </a:rPr>
              <a:t>)</a:t>
            </a:r>
            <a:r>
              <a:rPr dirty="0" baseline="39295" sz="3075" spc="-15">
                <a:latin typeface="Times New Roman"/>
                <a:cs typeface="Times New Roman"/>
              </a:rPr>
              <a:t>3</a:t>
            </a:r>
            <a:r>
              <a:rPr dirty="0" baseline="39295" sz="3075" spc="-15" b="0" i="1">
                <a:latin typeface="Bookman Old Style"/>
                <a:cs typeface="Bookman Old Style"/>
              </a:rPr>
              <a:t>y</a:t>
            </a:r>
            <a:endParaRPr baseline="39295" sz="3075">
              <a:latin typeface="Bookman Old Style"/>
              <a:cs typeface="Bookman Old Style"/>
            </a:endParaRPr>
          </a:p>
          <a:p>
            <a:pPr marL="462915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629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4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ln(</a:t>
            </a:r>
            <a:r>
              <a:rPr dirty="0" sz="2450" spc="-10" b="0" i="1">
                <a:latin typeface="Bookman Old Style"/>
                <a:cs typeface="Bookman Old Style"/>
              </a:rPr>
              <a:t>xy</a:t>
            </a:r>
            <a:r>
              <a:rPr dirty="0" sz="2450" spc="-10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462915" indent="-34988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62915" algn="l"/>
              </a:tabLst>
            </a:pPr>
            <a:r>
              <a:rPr dirty="0" sz="2450" spc="70" b="0" i="1">
                <a:latin typeface="Bookman Old Style"/>
                <a:cs typeface="Bookman Old Style"/>
              </a:rPr>
              <a:t>f</a:t>
            </a:r>
            <a:r>
              <a:rPr dirty="0" baseline="-13550" sz="3075" spc="104">
                <a:latin typeface="Times New Roman"/>
                <a:cs typeface="Times New Roman"/>
              </a:rPr>
              <a:t>5</a:t>
            </a:r>
            <a:r>
              <a:rPr dirty="0" sz="2450" spc="70">
                <a:latin typeface="Times New Roman"/>
                <a:cs typeface="Times New Roman"/>
              </a:rPr>
              <a:t>(</a:t>
            </a:r>
            <a:r>
              <a:rPr dirty="0" sz="2450" spc="70" b="0" i="1">
                <a:latin typeface="Bookman Old Style"/>
                <a:cs typeface="Bookman Old Style"/>
              </a:rPr>
              <a:t>x,</a:t>
            </a:r>
            <a:r>
              <a:rPr dirty="0" sz="2450" spc="-320" b="0" i="1">
                <a:latin typeface="Bookman Old Style"/>
                <a:cs typeface="Bookman Old Style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y</a:t>
            </a:r>
            <a:r>
              <a:rPr dirty="0" sz="2450">
                <a:latin typeface="Times New Roman"/>
                <a:cs typeface="Times New Roman"/>
              </a:rPr>
              <a:t>)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sin(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 spc="-185" b="0" i="1">
                <a:latin typeface="Bookman Old Style"/>
                <a:cs typeface="Bookman Old Style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+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y</a:t>
            </a:r>
            <a:r>
              <a:rPr dirty="0" sz="2450" spc="-25">
                <a:latin typeface="Times New Roman"/>
                <a:cs typeface="Times New Roman"/>
              </a:rPr>
              <a:t>)</a:t>
            </a:r>
            <a:endParaRPr sz="2450">
              <a:latin typeface="Times New Roman"/>
              <a:cs typeface="Times New Roman"/>
            </a:endParaRPr>
          </a:p>
          <a:p>
            <a:pPr marL="92075" marR="2750820" indent="-11430">
              <a:lnSpc>
                <a:spcPct val="101699"/>
              </a:lnSpc>
              <a:spcBef>
                <a:spcPts val="1895"/>
              </a:spcBef>
              <a:tabLst>
                <a:tab pos="169037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because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simplifies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4</a:t>
            </a:r>
            <a:r>
              <a:rPr dirty="0" sz="2450" spc="-40" b="0" i="1">
                <a:latin typeface="Bookman Old Style"/>
                <a:cs typeface="Bookman Old Style"/>
              </a:rPr>
              <a:t>xy</a:t>
            </a:r>
            <a:r>
              <a:rPr dirty="0" sz="2450" spc="-40">
                <a:latin typeface="Times New Roman"/>
                <a:cs typeface="Times New Roman"/>
              </a:rPr>
              <a:t>. </a:t>
            </a:r>
            <a:r>
              <a:rPr dirty="0" sz="2450">
                <a:latin typeface="Times New Roman"/>
                <a:cs typeface="Times New Roman"/>
              </a:rPr>
              <a:t>B,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because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simplifies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24390" sz="3075" spc="-15">
                <a:latin typeface="Times New Roman"/>
                <a:cs typeface="Times New Roman"/>
              </a:rPr>
              <a:t>2</a:t>
            </a:r>
            <a:r>
              <a:rPr dirty="0" baseline="24390" sz="3075" spc="-15" b="0" i="1">
                <a:latin typeface="Bookman Old Style"/>
                <a:cs typeface="Bookman Old Style"/>
              </a:rPr>
              <a:t>x</a:t>
            </a:r>
            <a:r>
              <a:rPr dirty="0" sz="2450" spc="-10" b="0" i="1">
                <a:latin typeface="Bookman Old Style"/>
                <a:cs typeface="Bookman Old Style"/>
              </a:rPr>
              <a:t>e</a:t>
            </a:r>
            <a:r>
              <a:rPr dirty="0" baseline="24390" sz="3075" spc="-15">
                <a:latin typeface="Times New Roman"/>
                <a:cs typeface="Times New Roman"/>
              </a:rPr>
              <a:t>3</a:t>
            </a:r>
            <a:r>
              <a:rPr dirty="0" baseline="24390" sz="3075" spc="-15" b="0" i="1">
                <a:latin typeface="Bookman Old Style"/>
                <a:cs typeface="Bookman Old Style"/>
              </a:rPr>
              <a:t>y</a:t>
            </a:r>
            <a:r>
              <a:rPr dirty="0" sz="2450" spc="-1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92075" marR="17780">
              <a:lnSpc>
                <a:spcPts val="2990"/>
              </a:lnSpc>
              <a:spcBef>
                <a:spcPts val="100"/>
              </a:spcBef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simplified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product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function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50" b="0" i="1">
                <a:latin typeface="Bookman Old Style"/>
                <a:cs typeface="Bookman Old Style"/>
              </a:rPr>
              <a:t>x</a:t>
            </a:r>
            <a:r>
              <a:rPr dirty="0" sz="2450" spc="-7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function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t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3965" algn="l"/>
              </a:tabLst>
            </a:pPr>
            <a:r>
              <a:rPr dirty="0" sz="1200">
                <a:latin typeface="Georgia"/>
                <a:cs typeface="Georgia"/>
              </a:rPr>
              <a:t>Quick</a:t>
            </a:r>
            <a:r>
              <a:rPr dirty="0" sz="1200" spc="-35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Check</a:t>
            </a:r>
            <a:r>
              <a:rPr dirty="0" sz="1200">
                <a:latin typeface="Georgia"/>
                <a:cs typeface="Georgia"/>
              </a:rPr>
              <a:t>	6.1.</a:t>
            </a:r>
            <a:r>
              <a:rPr dirty="0" sz="1200" spc="130">
                <a:latin typeface="Georgia"/>
                <a:cs typeface="Georgia"/>
              </a:rPr>
              <a:t>  </a:t>
            </a:r>
            <a:r>
              <a:rPr dirty="0" sz="1200">
                <a:latin typeface="Georgia"/>
                <a:cs typeface="Georgia"/>
              </a:rPr>
              <a:t>MATH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INTERLUDE: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STANDING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TRAVELING</a:t>
            </a:r>
            <a:r>
              <a:rPr dirty="0" sz="1200" spc="75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WAVES,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AND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>
                <a:latin typeface="Georgia"/>
                <a:cs typeface="Georgia"/>
              </a:rPr>
              <a:t>PARTIAL</a:t>
            </a:r>
            <a:r>
              <a:rPr dirty="0" sz="1200" spc="70">
                <a:latin typeface="Georgia"/>
                <a:cs typeface="Georgia"/>
              </a:rPr>
              <a:t> </a:t>
            </a:r>
            <a:r>
              <a:rPr dirty="0" sz="1200" spc="-10">
                <a:latin typeface="Georgia"/>
                <a:cs typeface="Georgia"/>
              </a:rPr>
              <a:t>DERIVATIVES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2014855" algn="l"/>
                <a:tab pos="5392420" algn="l"/>
              </a:tabLst>
            </a:pPr>
            <a:r>
              <a:rPr dirty="0"/>
              <a:t>If</a:t>
            </a:r>
            <a:r>
              <a:rPr dirty="0" spc="190"/>
              <a:t> </a:t>
            </a:r>
            <a:r>
              <a:rPr dirty="0"/>
              <a:t>you</a:t>
            </a:r>
            <a:r>
              <a:rPr dirty="0" spc="195"/>
              <a:t> </a:t>
            </a:r>
            <a:r>
              <a:rPr dirty="0"/>
              <a:t>watch</a:t>
            </a:r>
            <a:r>
              <a:rPr dirty="0" spc="200"/>
              <a:t> </a:t>
            </a:r>
            <a:r>
              <a:rPr dirty="0"/>
              <a:t>a</a:t>
            </a:r>
            <a:r>
              <a:rPr dirty="0" spc="200"/>
              <a:t> </a:t>
            </a:r>
            <a:r>
              <a:rPr dirty="0"/>
              <a:t>traveling</a:t>
            </a:r>
            <a:r>
              <a:rPr dirty="0" spc="195"/>
              <a:t> </a:t>
            </a:r>
            <a:r>
              <a:rPr dirty="0" spc="-25"/>
              <a:t>wave</a:t>
            </a:r>
            <a:r>
              <a:rPr dirty="0" spc="200"/>
              <a:t> </a:t>
            </a:r>
            <a:r>
              <a:rPr dirty="0"/>
              <a:t>over</a:t>
            </a:r>
            <a:r>
              <a:rPr dirty="0" spc="200"/>
              <a:t> </a:t>
            </a:r>
            <a:r>
              <a:rPr dirty="0" spc="-10"/>
              <a:t>time,</a:t>
            </a:r>
            <a:r>
              <a:rPr dirty="0"/>
              <a:t>	which</a:t>
            </a:r>
            <a:r>
              <a:rPr dirty="0" spc="229"/>
              <a:t> </a:t>
            </a:r>
            <a:r>
              <a:rPr dirty="0"/>
              <a:t>of</a:t>
            </a:r>
            <a:r>
              <a:rPr dirty="0" spc="235"/>
              <a:t> </a:t>
            </a:r>
            <a:r>
              <a:rPr dirty="0"/>
              <a:t>the</a:t>
            </a:r>
            <a:r>
              <a:rPr dirty="0" spc="240"/>
              <a:t> </a:t>
            </a:r>
            <a:r>
              <a:rPr dirty="0" spc="-80"/>
              <a:t>following </a:t>
            </a:r>
            <a:r>
              <a:rPr dirty="0"/>
              <a:t>never</a:t>
            </a:r>
            <a:r>
              <a:rPr dirty="0" spc="-20"/>
              <a:t> </a:t>
            </a:r>
            <a:r>
              <a:rPr dirty="0" spc="-10"/>
              <a:t>changes?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042037"/>
            <a:ext cx="704850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x</a:t>
            </a:r>
            <a:r>
              <a:rPr dirty="0" sz="2450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intercepts.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125" b="0" i="1">
                <a:latin typeface="Bookman Old Style"/>
                <a:cs typeface="Bookman Old Style"/>
              </a:rPr>
              <a:t>y</a:t>
            </a:r>
            <a:r>
              <a:rPr dirty="0" sz="2450" spc="-125">
                <a:latin typeface="Times New Roman"/>
                <a:cs typeface="Times New Roman"/>
              </a:rPr>
              <a:t>-</a:t>
            </a:r>
            <a:r>
              <a:rPr dirty="0" sz="2450" spc="-10">
                <a:latin typeface="Times New Roman"/>
                <a:cs typeface="Times New Roman"/>
              </a:rPr>
              <a:t>intercept.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under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wavelength’s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worth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curve.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above.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2025-01-21T14:46:15Z</dcterms:created>
  <dcterms:modified xsi:type="dcterms:W3CDTF">2025-01-21T14:46:15Z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2025-01-20T00:00:00Z</vt:filetime>
  </property>
  <property fmtid="{D5CDD505-2E9C-101B-9397-08002B2CF9AE}" pid="3" name="Creator">
    <vt:lpwstr>TeX</vt:lpwstr>
  </property>
  <property fmtid="{D5CDD505-2E9C-101B-9397-08002B2CF9AE}" pid="4" name="LastSaved">
    <vt:filetime>2025-01-21T00:00:00Z</vt:filetime>
  </property>
  <property fmtid="{D5CDD505-2E9C-101B-9397-08002B2CF9AE}" pid="5" name="PTEX.Fullbanner">
    <vt:lpwstr>This is MiKTeX-pdfTeX 4.19.0 (1.40.26)</vt:lpwstr>
  </property>
  <property fmtid="{D5CDD505-2E9C-101B-9397-08002B2CF9AE}" pid="6" name="Producer">
    <vt:lpwstr>MiKTeX pdfTeX-1.40.26</vt:lpwstr>
  </property>
</Properties>
</file>